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99" r:id="rId3"/>
    <p:sldId id="296" r:id="rId4"/>
    <p:sldId id="302" r:id="rId5"/>
    <p:sldId id="300" r:id="rId6"/>
    <p:sldId id="301" r:id="rId7"/>
    <p:sldId id="278" r:id="rId8"/>
    <p:sldId id="279" r:id="rId9"/>
    <p:sldId id="298" r:id="rId10"/>
    <p:sldId id="281" r:id="rId11"/>
    <p:sldId id="314" r:id="rId12"/>
    <p:sldId id="267" r:id="rId13"/>
    <p:sldId id="315" r:id="rId14"/>
    <p:sldId id="313" r:id="rId15"/>
    <p:sldId id="283" r:id="rId16"/>
    <p:sldId id="289" r:id="rId17"/>
    <p:sldId id="288" r:id="rId18"/>
    <p:sldId id="317" r:id="rId19"/>
    <p:sldId id="285" r:id="rId20"/>
    <p:sldId id="266" r:id="rId21"/>
  </p:sldIdLst>
  <p:sldSz cx="12192000" cy="6858000"/>
  <p:notesSz cx="6865938" cy="99980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0" autoAdjust="0"/>
    <p:restoredTop sz="93561" autoAdjust="0"/>
  </p:normalViewPr>
  <p:slideViewPr>
    <p:cSldViewPr snapToGrid="0">
      <p:cViewPr varScale="1">
        <p:scale>
          <a:sx n="54" d="100"/>
          <a:sy n="54" d="100"/>
        </p:scale>
        <p:origin x="24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CDBB8470-2C66-49C0-A23B-727286B66C3F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0014B037-57BA-427F-B118-80F7FC666B9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30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297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32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52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58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8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92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947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0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6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89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8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01FA-6311-46D1-A26F-08A8DC8C8A5A}" type="datetimeFigureOut">
              <a:rPr lang="nb-NO" smtClean="0"/>
              <a:t>06.06.2016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CC1E-F70B-41F1-9641-97CD070AEF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6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3.wdp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png"/><Relationship Id="rId8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43" y="1199002"/>
            <a:ext cx="4850728" cy="49283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kstSylinder 3"/>
          <p:cNvSpPr txBox="1"/>
          <p:nvPr/>
        </p:nvSpPr>
        <p:spPr>
          <a:xfrm>
            <a:off x="3703779" y="2519317"/>
            <a:ext cx="84882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latin typeface="Century Gothic" panose="020B0502020202020204" pitchFamily="34" charset="0"/>
              </a:rPr>
              <a:t>Namsos 28. </a:t>
            </a:r>
            <a:r>
              <a:rPr lang="nb-NO" sz="2000" smtClean="0">
                <a:latin typeface="Century Gothic" panose="020B0502020202020204" pitchFamily="34" charset="0"/>
              </a:rPr>
              <a:t>mai 2016</a:t>
            </a:r>
            <a:endParaRPr lang="nb-NO" sz="2000" dirty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Harald </a:t>
            </a:r>
            <a:r>
              <a:rPr lang="nb-NO" sz="2000" dirty="0">
                <a:latin typeface="Century Gothic" panose="020B0502020202020204" pitchFamily="34" charset="0"/>
              </a:rPr>
              <a:t>Kaasa </a:t>
            </a:r>
            <a:r>
              <a:rPr lang="nb-NO" sz="2000" dirty="0" smtClean="0">
                <a:latin typeface="Century Gothic" panose="020B0502020202020204" pitchFamily="34" charset="0"/>
              </a:rPr>
              <a:t>Hammer:</a:t>
            </a:r>
            <a:endParaRPr lang="nb-NO" sz="2000" dirty="0">
              <a:latin typeface="Century Gothic" panose="020B0502020202020204" pitchFamily="34" charset="0"/>
            </a:endParaRPr>
          </a:p>
          <a:p>
            <a:r>
              <a:rPr lang="nb-NO" sz="4400" dirty="0" smtClean="0">
                <a:latin typeface="Century Gothic" panose="020B0502020202020204" pitchFamily="34" charset="0"/>
              </a:rPr>
              <a:t>Ja, jeg er en glad lutheraner </a:t>
            </a:r>
            <a:r>
              <a:rPr lang="nb-NO" sz="3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endParaRPr lang="nb-NO" sz="4400" dirty="0">
              <a:latin typeface="Century Gothic" panose="020B0502020202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018711" y="5089857"/>
            <a:ext cx="604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latin typeface="Century Gothic" panose="020B0502020202020204" pitchFamily="34" charset="0"/>
              </a:rPr>
              <a:t>I 2017 er det reformasjonsjubileum,</a:t>
            </a:r>
          </a:p>
          <a:p>
            <a:r>
              <a:rPr lang="nb-NO" sz="2400" dirty="0" smtClean="0">
                <a:latin typeface="Century Gothic" panose="020B0502020202020204" pitchFamily="34" charset="0"/>
              </a:rPr>
              <a:t>– 500 år siden Luther slo opp 95 teser </a:t>
            </a:r>
          </a:p>
          <a:p>
            <a:r>
              <a:rPr lang="nb-NO" sz="2400" dirty="0" smtClean="0">
                <a:latin typeface="Century Gothic" panose="020B0502020202020204" pitchFamily="34" charset="0"/>
              </a:rPr>
              <a:t>på kirkedøren i Wittenberg 31. oktober.</a:t>
            </a:r>
            <a:endParaRPr lang="nb-NO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28655" y="128474"/>
            <a:ext cx="49984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Jeg er en takknemlig lutheraner,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frelst ved Kristus og nåden </a:t>
            </a:r>
          </a:p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og troen og Skriften alene!</a:t>
            </a: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Luther har «åpnet skriftene» for meg.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Han har ledet meg inn i troen,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slik at jeg gjenkjenner Guds ord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i hans veiledning.</a:t>
            </a:r>
            <a:endParaRPr lang="nb-NO" dirty="0">
              <a:latin typeface="Century Gothic" panose="020B0502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31" y="0"/>
            <a:ext cx="6942857" cy="6858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53" y="3100096"/>
            <a:ext cx="3511488" cy="2665539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872153" y="5874935"/>
            <a:ext cx="335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Luther vågde å legge Bibelen i legfolkets hender.</a:t>
            </a:r>
            <a:endParaRPr lang="nb-N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13517" y="128474"/>
            <a:ext cx="10745249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latin typeface="Century Gothic" panose="020B0502020202020204" pitchFamily="34" charset="0"/>
              </a:rPr>
              <a:t>Luthersk spiritualitet – fromhetsliv </a:t>
            </a:r>
            <a:endParaRPr lang="nb-NO" sz="2800" dirty="0" smtClean="0">
              <a:latin typeface="Century Gothic" panose="020B0502020202020204" pitchFamily="34" charset="0"/>
            </a:endParaRPr>
          </a:p>
          <a:p>
            <a:endParaRPr lang="nb-NO" sz="1400" dirty="0" smtClean="0">
              <a:latin typeface="Century Gothic" panose="020B0502020202020204" pitchFamily="34" charset="0"/>
            </a:endParaRPr>
          </a:p>
          <a:p>
            <a:r>
              <a:rPr lang="nb-NO" sz="2400" dirty="0" smtClean="0">
                <a:latin typeface="Century Gothic" panose="020B0502020202020204" pitchFamily="34" charset="0"/>
              </a:rPr>
              <a:t>Fromhetslivet kan ha så mange rom:</a:t>
            </a:r>
          </a:p>
          <a:p>
            <a:endParaRPr lang="nb-NO" sz="1600" dirty="0" smtClean="0">
              <a:latin typeface="Century Gothic" panose="020B0502020202020204" pitchFamily="34" charset="0"/>
            </a:endParaRPr>
          </a:p>
          <a:p>
            <a:r>
              <a:rPr lang="nb-NO" sz="2400" dirty="0" smtClean="0">
                <a:latin typeface="Century Gothic" panose="020B0502020202020204" pitchFamily="34" charset="0"/>
              </a:rPr>
              <a:t>Gudstjenesteliv og liturgi</a:t>
            </a:r>
          </a:p>
          <a:p>
            <a:r>
              <a:rPr lang="nb-NO" sz="2400" dirty="0" smtClean="0">
                <a:latin typeface="Century Gothic" panose="020B0502020202020204" pitchFamily="34" charset="0"/>
              </a:rPr>
              <a:t>	Bedehusfellesskap</a:t>
            </a:r>
          </a:p>
          <a:p>
            <a:r>
              <a:rPr lang="nb-NO" sz="2400" dirty="0" smtClean="0">
                <a:latin typeface="Century Gothic" panose="020B0502020202020204" pitchFamily="34" charset="0"/>
              </a:rPr>
              <a:t>		Stevnefellesskap</a:t>
            </a:r>
            <a:endParaRPr lang="nb-NO" sz="2400" dirty="0">
              <a:latin typeface="Century Gothic" panose="020B0502020202020204" pitchFamily="34" charset="0"/>
            </a:endParaRPr>
          </a:p>
          <a:p>
            <a:r>
              <a:rPr lang="nb-NO" sz="2400" dirty="0" smtClean="0">
                <a:latin typeface="Century Gothic" panose="020B0502020202020204" pitchFamily="34" charset="0"/>
              </a:rPr>
              <a:t>			Bibel og bønn </a:t>
            </a:r>
          </a:p>
          <a:p>
            <a:r>
              <a:rPr lang="nb-NO" sz="2400" dirty="0" smtClean="0">
                <a:latin typeface="Century Gothic" panose="020B0502020202020204" pitchFamily="34" charset="0"/>
              </a:rPr>
              <a:t>	</a:t>
            </a:r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Tidebønn 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		Retreat 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			Pilegrimsvandring 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				Lovsang 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					</a:t>
            </a:r>
            <a:r>
              <a:rPr lang="nb-NO" sz="2400" dirty="0" smtClean="0">
                <a:latin typeface="Century Gothic" panose="020B0502020202020204" pitchFamily="34" charset="0"/>
              </a:rPr>
              <a:t>Diakoni</a:t>
            </a:r>
          </a:p>
          <a:p>
            <a:r>
              <a:rPr lang="nb-NO" sz="2400" dirty="0">
                <a:latin typeface="Century Gothic" panose="020B0502020202020204" pitchFamily="34" charset="0"/>
              </a:rPr>
              <a:t>	</a:t>
            </a:r>
            <a:r>
              <a:rPr lang="nb-NO" sz="2400" dirty="0" smtClean="0">
                <a:latin typeface="Century Gothic" panose="020B0502020202020204" pitchFamily="34" charset="0"/>
              </a:rPr>
              <a:t>								Og så videre ...</a:t>
            </a:r>
            <a:endParaRPr lang="nb-NO" sz="2400" dirty="0" smtClean="0">
              <a:latin typeface="Century Gothic" panose="020B0502020202020204" pitchFamily="34" charset="0"/>
            </a:endParaRPr>
          </a:p>
          <a:p>
            <a:endParaRPr lang="nb-NO" sz="2800" dirty="0" smtClean="0">
              <a:latin typeface="Century Gothic" panose="020B0502020202020204" pitchFamily="34" charset="0"/>
            </a:endParaRPr>
          </a:p>
          <a:p>
            <a:r>
              <a:rPr lang="nb-NO" sz="2400" dirty="0" smtClean="0">
                <a:latin typeface="Century Gothic" panose="020B0502020202020204" pitchFamily="34" charset="0"/>
              </a:rPr>
              <a:t>Hver og en må finne de rommene hvor de kan leve ut sin tro.</a:t>
            </a:r>
          </a:p>
          <a:p>
            <a:endParaRPr lang="nb-NO" sz="2400" dirty="0" smtClean="0">
              <a:latin typeface="Century Gothic" panose="020B0502020202020204" pitchFamily="34" charset="0"/>
            </a:endParaRPr>
          </a:p>
          <a:p>
            <a:r>
              <a:rPr lang="nb-NO" sz="2400" dirty="0" smtClean="0">
                <a:latin typeface="Century Gothic" panose="020B0502020202020204" pitchFamily="34" charset="0"/>
              </a:rPr>
              <a:t>Luther lærte oss å leve ut troen som </a:t>
            </a:r>
            <a:r>
              <a:rPr lang="nb-NO" sz="2800" dirty="0" err="1">
                <a:latin typeface="Century Gothic" panose="020B0502020202020204" pitchFamily="34" charset="0"/>
              </a:rPr>
              <a:t>h</a:t>
            </a:r>
            <a:r>
              <a:rPr lang="nb-NO" sz="2800" dirty="0" err="1" smtClean="0">
                <a:latin typeface="Century Gothic" panose="020B0502020202020204" pitchFamily="34" charset="0"/>
              </a:rPr>
              <a:t>verdagstro</a:t>
            </a:r>
            <a:r>
              <a:rPr lang="nb-NO" sz="2800" dirty="0" smtClean="0">
                <a:latin typeface="Century Gothic" panose="020B0502020202020204" pitchFamily="34" charset="0"/>
              </a:rPr>
              <a:t> </a:t>
            </a:r>
            <a:r>
              <a:rPr lang="nb-NO" sz="2800" dirty="0" smtClean="0">
                <a:latin typeface="Century Gothic" panose="020B0502020202020204" pitchFamily="34" charset="0"/>
              </a:rPr>
              <a:t>i familien </a:t>
            </a:r>
          </a:p>
        </p:txBody>
      </p:sp>
    </p:spTree>
    <p:extLst>
      <p:ext uri="{BB962C8B-B14F-4D97-AF65-F5344CB8AC3E}">
        <p14:creationId xmlns:p14="http://schemas.microsoft.com/office/powerpoint/2010/main" val="138367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4259170" y="2403982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1976 </a:t>
            </a:r>
            <a:endParaRPr lang="nb-N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94" y="977196"/>
            <a:ext cx="7711955" cy="477039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58" y="1450945"/>
            <a:ext cx="1391909" cy="164802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924" y="683716"/>
            <a:ext cx="2370450" cy="381333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213" y="72864"/>
            <a:ext cx="2868787" cy="6818251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398426" y="72864"/>
            <a:ext cx="804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Luther lærte oss å bruke Bibelen i hverdagen.</a:t>
            </a:r>
            <a:endParaRPr lang="nb-NO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918170" y="1850826"/>
            <a:ext cx="222689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b-NO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nb-NO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Fem tekster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øves inn gjennom 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fem bønner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og leves ut i 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fem nettverk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Hver dag!</a:t>
            </a:r>
            <a:endParaRPr lang="nb-NO" dirty="0">
              <a:latin typeface="Century Gothic" panose="020B050202020202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965160" y="1783386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Budene, troen og Fadervår,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dåpsbefalingen og nattverdordene</a:t>
            </a:r>
            <a:endParaRPr lang="nb-NO" dirty="0">
              <a:latin typeface="Century Gothic" panose="020B0502020202020204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342590" y="3302968"/>
            <a:ext cx="3430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Morgenbønn og kveldsbønn,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bordbønn og takkebønn,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og syndsbekjennelse</a:t>
            </a:r>
            <a:endParaRPr lang="nb-NO" dirty="0"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7811194" y="4967831"/>
            <a:ext cx="4493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Hustavlen er et utvalg av bibelord om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menighet og samfunn,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ekteskap, familie og arbeidsliv.</a:t>
            </a:r>
            <a:endParaRPr lang="nb-NO" dirty="0">
              <a:latin typeface="Century Gothic" panose="020B050202020202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815" y="1616735"/>
            <a:ext cx="1133815" cy="1133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814" y="3302968"/>
            <a:ext cx="1133815" cy="1133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7814" y="4918064"/>
            <a:ext cx="1133815" cy="11338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9" y="3664931"/>
            <a:ext cx="3817597" cy="187384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7030" y="2364902"/>
            <a:ext cx="1748484" cy="130002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098" y="5557971"/>
            <a:ext cx="2046128" cy="130002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514" y="2364902"/>
            <a:ext cx="2069712" cy="130002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030" y="5544829"/>
            <a:ext cx="1772068" cy="1308897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27515" y="83552"/>
            <a:ext cx="522055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Er katekismen aktuell i dag?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Katekismen knytter troen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til det alle mennesker gjør, til alle tider: </a:t>
            </a:r>
          </a:p>
          <a:p>
            <a:pPr algn="ctr"/>
            <a:endParaRPr lang="nb-NO" sz="5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Vi står opp og går til vårt arbeid,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vi går til til bords og fra bordet,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vi må be om tilgivelse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og vi går til sengs.</a:t>
            </a:r>
            <a:endParaRPr lang="nb-NO" dirty="0">
              <a:latin typeface="Century Gothic" panose="020B0502020202020204" pitchFamily="34" charset="0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534260" y="10802"/>
            <a:ext cx="59715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>
                <a:latin typeface="Century Gothic" panose="020B0502020202020204" pitchFamily="34" charset="0"/>
              </a:rPr>
              <a:t>Hverdagstro</a:t>
            </a:r>
            <a:r>
              <a:rPr lang="nb-NO" sz="2800" dirty="0" smtClean="0">
                <a:latin typeface="Century Gothic" panose="020B0502020202020204" pitchFamily="34" charset="0"/>
              </a:rPr>
              <a:t> i familien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Lille katekisme er adressert til foreldrene.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Den er en hjelp til å ordne troslivet i familien,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og en hjelp til å svare på barnas spørsmål om troen.</a:t>
            </a:r>
          </a:p>
        </p:txBody>
      </p:sp>
    </p:spTree>
    <p:extLst>
      <p:ext uri="{BB962C8B-B14F-4D97-AF65-F5344CB8AC3E}">
        <p14:creationId xmlns:p14="http://schemas.microsoft.com/office/powerpoint/2010/main" val="19687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Sylinder 15"/>
          <p:cNvSpPr txBox="1"/>
          <p:nvPr/>
        </p:nvSpPr>
        <p:spPr>
          <a:xfrm>
            <a:off x="1912507" y="86875"/>
            <a:ext cx="883734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entury Gothic" panose="020B0502020202020204" pitchFamily="34" charset="0"/>
              </a:rPr>
              <a:t>Et lite hjertesukk – og et jubileumsønske: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Tenk om vi kunne befri Luthers Lille katekisme fra det babylonske fangenskap</a:t>
            </a:r>
            <a:r>
              <a:rPr lang="nb-NO" dirty="0">
                <a:latin typeface="Century Gothic" panose="020B0502020202020204" pitchFamily="34" charset="0"/>
              </a:rPr>
              <a:t>!</a:t>
            </a:r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Pontoppidan (1737)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fjernet katekismen fra familien og gjorde den til en lærebok. 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Han tok bort familierammen, bønnene og hustavlen.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Barnas spørsmål til foreldrene ble til lærerens spørsmål,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og elevene skulle </a:t>
            </a:r>
            <a:r>
              <a:rPr lang="nb-NO" u="sng" dirty="0" smtClean="0">
                <a:latin typeface="Century Gothic" panose="020B0502020202020204" pitchFamily="34" charset="0"/>
              </a:rPr>
              <a:t>gi</a:t>
            </a:r>
            <a:r>
              <a:rPr lang="nb-NO" dirty="0" smtClean="0">
                <a:latin typeface="Century Gothic" panose="020B0502020202020204" pitchFamily="34" charset="0"/>
              </a:rPr>
              <a:t> svar i stedet for å få svar.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Den amputerte katekismen er bare 2/3 av Luthers Lille katekisme.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6341">
            <a:off x="7456302" y="3333802"/>
            <a:ext cx="1332412" cy="1774860"/>
          </a:xfrm>
          <a:prstGeom prst="rect">
            <a:avLst/>
          </a:prstGeom>
        </p:spPr>
      </p:pic>
      <p:pic>
        <p:nvPicPr>
          <p:cNvPr id="21" name="Picture 7" descr="http://da2.uib.no/webbok/pontoppidan/PONT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8034">
            <a:off x="3713958" y="3311376"/>
            <a:ext cx="1422985" cy="192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Sylinder 21"/>
          <p:cNvSpPr txBox="1"/>
          <p:nvPr/>
        </p:nvSpPr>
        <p:spPr>
          <a:xfrm>
            <a:off x="4059072" y="4761690"/>
            <a:ext cx="879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759</a:t>
            </a:r>
            <a:endParaRPr lang="nb-NO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3765005" y="5488480"/>
            <a:ext cx="5421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Min drøm er at Luthers opprinnelige katekisme </a:t>
            </a:r>
          </a:p>
          <a:p>
            <a:pPr algn="ctr"/>
            <a:r>
              <a:rPr lang="nb-NO" dirty="0">
                <a:latin typeface="Century Gothic" panose="020B0502020202020204" pitchFamily="34" charset="0"/>
              </a:rPr>
              <a:t>s</a:t>
            </a:r>
            <a:r>
              <a:rPr lang="nb-NO" dirty="0" smtClean="0">
                <a:latin typeface="Century Gothic" panose="020B0502020202020204" pitchFamily="34" charset="0"/>
              </a:rPr>
              <a:t>kal dale ned som en frisk blomst, </a:t>
            </a:r>
          </a:p>
          <a:p>
            <a:pPr algn="ctr"/>
            <a:r>
              <a:rPr lang="nb-NO" dirty="0">
                <a:latin typeface="Century Gothic" panose="020B0502020202020204" pitchFamily="34" charset="0"/>
              </a:rPr>
              <a:t>o</a:t>
            </a:r>
            <a:r>
              <a:rPr lang="nb-NO" dirty="0" smtClean="0">
                <a:latin typeface="Century Gothic" panose="020B0502020202020204" pitchFamily="34" charset="0"/>
              </a:rPr>
              <a:t>g åpne Bibelen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i familiene og i trosopplæringsplanen!</a:t>
            </a:r>
            <a:endParaRPr lang="nb-NO" dirty="0">
              <a:latin typeface="Century Gothic" panose="020B0502020202020204" pitchFamily="34" charset="0"/>
            </a:endParaRP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313" y="3369965"/>
            <a:ext cx="5385735" cy="18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28" y="715095"/>
            <a:ext cx="7919358" cy="54689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08071" y="0"/>
            <a:ext cx="4884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>
                <a:latin typeface="Century Gothic" panose="020B0502020202020204" pitchFamily="34" charset="0"/>
              </a:rPr>
              <a:t>Hvor stor er Lille katekisme?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184168" y="6318451"/>
            <a:ext cx="3932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Resten er forklaringer!</a:t>
            </a:r>
            <a:endParaRPr lang="nb-N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959" y="1047759"/>
            <a:ext cx="6166847" cy="381706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145194" y="265404"/>
            <a:ext cx="10331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Century Gothic" panose="020B0502020202020204" pitchFamily="34" charset="0"/>
              </a:rPr>
              <a:t>De fem </a:t>
            </a:r>
            <a:r>
              <a:rPr lang="nb-NO" sz="2800" dirty="0" smtClean="0">
                <a:latin typeface="Century Gothic" panose="020B0502020202020204" pitchFamily="34" charset="0"/>
              </a:rPr>
              <a:t>tekstene og forklaringene setter oss inn i relasjoner:</a:t>
            </a:r>
            <a:endParaRPr lang="nb-NO" sz="2800" dirty="0">
              <a:latin typeface="Century Gothic" panose="020B05020202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111531" y="5123959"/>
            <a:ext cx="103477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>
                <a:latin typeface="Century Gothic" panose="020B0502020202020204" pitchFamily="34" charset="0"/>
              </a:rPr>
              <a:t>Vi</a:t>
            </a:r>
            <a:r>
              <a:rPr lang="nb-NO" dirty="0">
                <a:latin typeface="Century Gothic" panose="020B0502020202020204" pitchFamily="34" charset="0"/>
              </a:rPr>
              <a:t> skal frykte og elske </a:t>
            </a:r>
            <a:r>
              <a:rPr lang="nb-NO" sz="2800" dirty="0" smtClean="0">
                <a:latin typeface="Century Gothic" panose="020B0502020202020204" pitchFamily="34" charset="0"/>
              </a:rPr>
              <a:t>Gud </a:t>
            </a:r>
            <a:r>
              <a:rPr lang="nb-NO" dirty="0" smtClean="0">
                <a:latin typeface="Century Gothic" panose="020B0502020202020204" pitchFamily="34" charset="0"/>
              </a:rPr>
              <a:t>så vi ikke skader vår </a:t>
            </a:r>
            <a:r>
              <a:rPr lang="nb-NO" sz="2800" dirty="0" smtClean="0">
                <a:latin typeface="Century Gothic" panose="020B0502020202020204" pitchFamily="34" charset="0"/>
              </a:rPr>
              <a:t>neste</a:t>
            </a:r>
            <a:r>
              <a:rPr lang="nb-NO" dirty="0" smtClean="0">
                <a:latin typeface="Century Gothic" panose="020B0502020202020204" pitchFamily="34" charset="0"/>
              </a:rPr>
              <a:t>, eller gjør ham noe vondt.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Hustavlene viser at Gud er tredjepart i alle nettverk vi har i menneskelivet:</a:t>
            </a:r>
          </a:p>
          <a:p>
            <a:pPr algn="ctr"/>
            <a:r>
              <a:rPr lang="nb-NO" dirty="0">
                <a:latin typeface="Century Gothic" panose="020B0502020202020204" pitchFamily="34" charset="0"/>
              </a:rPr>
              <a:t>i</a:t>
            </a:r>
            <a:r>
              <a:rPr lang="nb-NO" dirty="0" smtClean="0">
                <a:latin typeface="Century Gothic" panose="020B0502020202020204" pitchFamily="34" charset="0"/>
              </a:rPr>
              <a:t> menighet og samfunnsliv, i ekteskap, familieliv og arbeidsliv – det gjør den store forskjellen!</a:t>
            </a:r>
            <a:endParaRPr lang="nb-N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9960" y="14990"/>
            <a:ext cx="1203297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En lys og glad familiekristendom</a:t>
            </a:r>
            <a:endParaRPr lang="nb-NO" sz="28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Legg merke til den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positive veiledning i forklaringen til budene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nb-NO" sz="10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trenger ingen annen Gud enn vår himmelske Far. </a:t>
            </a:r>
            <a:b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Ham, og bare ham, skal vi frykte og elske og sette vår lit til.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kan rope til ham i all nød, be, lovprise og takke ham.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holder hans ord hellig, og hører og lærer det gjerne.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gjør ære på våre foreldre og foresatte,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hjelper dem og er lydige mot dem, elsker og respekterer dem.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tar vare på hverandres liv og helse.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Ektefeller elsker og ærer hverandre.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gir hverandre trygghet og hjelper hverandre frem.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unnskylder hverandre, snakker pent om hverandre og tar alt i beste mening.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Vi hjelper og støtter hverandre så alle kan ha sitt i fred </a:t>
            </a:r>
          </a:p>
          <a:p>
            <a:pPr algn="ctr"/>
            <a:r>
              <a:rPr lang="nb-NO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og oppmuntrer hverandre til å være trofaste.</a:t>
            </a:r>
          </a:p>
          <a:p>
            <a:pPr algn="ctr"/>
            <a:r>
              <a:rPr lang="nb-NO" sz="10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  <a:endParaRPr lang="nb-NO" sz="22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Sånn vil Gud ha det, og sånn vil vi ha det! </a:t>
            </a:r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Når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vi ødelegger for Gud og for hverandre,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kan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vi si det som det er og be om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tilgivelse.</a:t>
            </a: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Når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vi har rotet oss bort,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vil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Gud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ha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oss hjem igjen,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til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et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godt forhold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til ham og til hverandre.</a:t>
            </a:r>
          </a:p>
        </p:txBody>
      </p:sp>
    </p:spTree>
    <p:extLst>
      <p:ext uri="{BB962C8B-B14F-4D97-AF65-F5344CB8AC3E}">
        <p14:creationId xmlns:p14="http://schemas.microsoft.com/office/powerpoint/2010/main" val="20124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54400" y="172342"/>
            <a:ext cx="11734302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>
                <a:latin typeface="Century Gothic" panose="020B0502020202020204" pitchFamily="34" charset="0"/>
              </a:rPr>
              <a:t>Fra </a:t>
            </a:r>
            <a:r>
              <a:rPr lang="nb-NO" sz="3200" dirty="0" err="1" smtClean="0">
                <a:latin typeface="Century Gothic" panose="020B0502020202020204" pitchFamily="34" charset="0"/>
              </a:rPr>
              <a:t>familiebok</a:t>
            </a:r>
            <a:r>
              <a:rPr lang="nb-NO" sz="3200" dirty="0" smtClean="0">
                <a:latin typeface="Century Gothic" panose="020B0502020202020204" pitchFamily="34" charset="0"/>
              </a:rPr>
              <a:t> til skolebok</a:t>
            </a:r>
          </a:p>
          <a:p>
            <a:pPr algn="ctr"/>
            <a:endParaRPr lang="nb-NO" sz="1000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Teologene fikk fort problemer med å ha en familiepedagogisk veiledning som bekjennelsesskrift.</a:t>
            </a:r>
          </a:p>
          <a:p>
            <a:pPr algn="ctr"/>
            <a:endParaRPr lang="nb-NO" sz="1000" dirty="0">
              <a:latin typeface="Century Gothic" panose="020B0502020202020204" pitchFamily="34" charset="0"/>
            </a:endParaRPr>
          </a:p>
          <a:p>
            <a:pPr algn="ctr"/>
            <a:r>
              <a:rPr lang="nb-NO" dirty="0">
                <a:latin typeface="Century Gothic" panose="020B0502020202020204" pitchFamily="34" charset="0"/>
              </a:rPr>
              <a:t>F</a:t>
            </a:r>
            <a:r>
              <a:rPr lang="nb-NO" dirty="0" smtClean="0">
                <a:latin typeface="Century Gothic" panose="020B0502020202020204" pitchFamily="34" charset="0"/>
              </a:rPr>
              <a:t>amiliekatekismen ble gjort til en skolebok: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I stedet for at barna stilte spørsmålene, var det læreren som spurte og barna måtte gi utenatlærte svar.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I stedet for at katekismen hjalp til daglig bruk av budene og troen og Fadervår i hjemmet,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ble lærebøkene disponert etter rekkefølgen i katekismen.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Man måtte altså gjennom hvert av budene før en kom til troen og bønnen.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Katekismen ble flyttet ut av hjemmet og ut av dagliglivet: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Adressen til foreldre ble strøket.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Barnas spørsmål ble til overskrifter.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Bønnene ble tatt bort – altså der de fem tekstene skulle innøves.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Hustavlen ble tatt bort – altså der troen skulle utøves.</a:t>
            </a:r>
          </a:p>
          <a:p>
            <a:pPr algn="ctr"/>
            <a:endParaRPr lang="nb-NO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I praksis ble det bare 2/3 av katekismen igjen!</a:t>
            </a:r>
          </a:p>
          <a:p>
            <a:pPr algn="ctr"/>
            <a:endParaRPr lang="nb-NO" sz="1000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Slik fikk katekismen preg og rykte som puggebok,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i stedet for en lys og glad veiledning i familiens trosliv</a:t>
            </a:r>
            <a:r>
              <a:rPr lang="nb-NO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nb-NO" sz="1000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Det er merkelig at ”Norsk salmebok for kirke og hjem 2013”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b</a:t>
            </a:r>
            <a:r>
              <a:rPr lang="nb-NO" dirty="0" smtClean="0">
                <a:latin typeface="Century Gothic" panose="020B0502020202020204" pitchFamily="34" charset="0"/>
              </a:rPr>
              <a:t>ruker Pontoppidans forkorting av katekismen.</a:t>
            </a:r>
            <a:endParaRPr lang="nb-NO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6341">
            <a:off x="9742197" y="3717638"/>
            <a:ext cx="1915655" cy="2860661"/>
          </a:xfrm>
          <a:prstGeom prst="rect">
            <a:avLst/>
          </a:prstGeom>
        </p:spPr>
      </p:pic>
      <p:pic>
        <p:nvPicPr>
          <p:cNvPr id="4" name="Picture 7" descr="http://da2.uib.no/webbok/pontoppidan/PONT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8034">
            <a:off x="470099" y="3723299"/>
            <a:ext cx="1760850" cy="292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044190" y="622871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759</a:t>
            </a:r>
            <a:endParaRPr lang="nb-N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4943" y="1844862"/>
            <a:ext cx="6008913" cy="323680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0" y="14990"/>
            <a:ext cx="12192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Tenk om </a:t>
            </a:r>
            <a:r>
              <a:rPr lang="nb-NO" sz="28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…!     – </a:t>
            </a:r>
            <a:r>
              <a:rPr lang="nb-NO" sz="28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en visjon for arbeidet med Lille katekisme</a:t>
            </a:r>
          </a:p>
          <a:p>
            <a:pPr algn="ctr"/>
            <a:r>
              <a:rPr lang="nb-NO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algn="ctr"/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Tenk om de som forsker på katekismen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med all sin kunnskap og innsikt –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kunne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rydde bort alle historiens kvister og torner, </a:t>
            </a:r>
          </a:p>
          <a:p>
            <a:pPr algn="ctr"/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slik at Lille katekisme kunne dale som en frisk blomst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ned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i trosopplæringsplanen 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og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ned i familiene, </a:t>
            </a:r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nb-NO" sz="4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slik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 barn og voksne kunne si: </a:t>
            </a: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«Takk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for denne gaven! Den åpner Guds farshjerte for oss. </a:t>
            </a:r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Slik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vil vi snakke sammen i vår familie, </a:t>
            </a:r>
          </a:p>
          <a:p>
            <a:pPr algn="ctr"/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og slik vil vi tro og leve sammen, og slik vil vi vise kjærlighet til hverandre og alle, </a:t>
            </a:r>
            <a:endParaRPr lang="nb-NO" sz="2200" dirty="0" smtClean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og </a:t>
            </a:r>
            <a:r>
              <a:rPr lang="nb-NO" sz="2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slik vil vi gjøre opp når noe er gått galt</a:t>
            </a:r>
            <a:r>
              <a:rPr lang="nb-NO" sz="2200" dirty="0" smtClean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.»</a:t>
            </a:r>
            <a:endParaRPr lang="nb-NO" sz="22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089178" y="0"/>
            <a:ext cx="8162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latin typeface="Century Gothic" panose="020B0502020202020204" pitchFamily="34" charset="0"/>
              </a:rPr>
              <a:t>Fins det flere typer lutheranere ?</a:t>
            </a:r>
            <a:endParaRPr lang="nb-NO" sz="8000" dirty="0">
              <a:latin typeface="Century Gothic" panose="020B0502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93" b="97571" l="2551" r="97138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5815" y="1041886"/>
            <a:ext cx="3522494" cy="360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882" y="1355867"/>
            <a:ext cx="2390661" cy="3280858"/>
          </a:xfrm>
          <a:prstGeom prst="rect">
            <a:avLst/>
          </a:prstGeom>
        </p:spPr>
      </p:pic>
      <p:pic>
        <p:nvPicPr>
          <p:cNvPr id="1026" name="Picture 2" descr="http://www.rundkirken.no/innovaeditor/assets/admin/skaa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5649" y="1226748"/>
            <a:ext cx="3309871" cy="4329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-10629" y="4698281"/>
            <a:ext cx="4435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En botferdig lutheraner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Hvis jeg bare leser Luthers 95 teser: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Den troendes </a:t>
            </a:r>
            <a:r>
              <a:rPr lang="nb-NO" sz="2000" dirty="0">
                <a:latin typeface="Century Gothic" panose="020B0502020202020204" pitchFamily="34" charset="0"/>
              </a:rPr>
              <a:t>hele liv på jorden </a:t>
            </a:r>
          </a:p>
          <a:p>
            <a:pPr algn="ctr"/>
            <a:r>
              <a:rPr lang="nb-NO" sz="2000" dirty="0">
                <a:latin typeface="Century Gothic" panose="020B0502020202020204" pitchFamily="34" charset="0"/>
              </a:rPr>
              <a:t>skal være en uopphørlig </a:t>
            </a:r>
            <a:r>
              <a:rPr lang="nb-NO" sz="2000" dirty="0" smtClean="0">
                <a:latin typeface="Century Gothic" panose="020B0502020202020204" pitchFamily="34" charset="0"/>
              </a:rPr>
              <a:t>bot.</a:t>
            </a:r>
            <a:endParaRPr lang="nb-NO" sz="2000" dirty="0"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643239" y="5474822"/>
            <a:ext cx="341471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En lystig lutheraner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Hvis jeg bare leser </a:t>
            </a:r>
            <a:endParaRPr lang="nb-NO" sz="2000" dirty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Luthers bordtaler.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525815" y="4636726"/>
            <a:ext cx="3640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En takknemlig </a:t>
            </a:r>
          </a:p>
          <a:p>
            <a:pPr algn="ctr"/>
            <a:r>
              <a:rPr lang="nb-NO" sz="2800" dirty="0" smtClean="0">
                <a:latin typeface="Century Gothic" panose="020B0502020202020204" pitchFamily="34" charset="0"/>
              </a:rPr>
              <a:t>og glad lutheraner</a:t>
            </a: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Hvis jeg leser Lille katekisme,</a:t>
            </a:r>
          </a:p>
          <a:p>
            <a:pPr algn="ctr"/>
            <a:r>
              <a:rPr lang="nb-NO" sz="2000" dirty="0">
                <a:latin typeface="Century Gothic" panose="020B0502020202020204" pitchFamily="34" charset="0"/>
              </a:rPr>
              <a:t>s</a:t>
            </a:r>
            <a:r>
              <a:rPr lang="nb-NO" sz="2000" dirty="0" smtClean="0">
                <a:latin typeface="Century Gothic" panose="020B0502020202020204" pitchFamily="34" charset="0"/>
              </a:rPr>
              <a:t>lik Luther skrev den.</a:t>
            </a:r>
            <a:endParaRPr lang="nb-N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626"/>
            <a:ext cx="12192000" cy="6879626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82550" contourW="12700">
            <a:extrusionClr>
              <a:schemeClr val="accent2">
                <a:lumMod val="75000"/>
              </a:schemeClr>
            </a:extrusionClr>
            <a:contourClr>
              <a:schemeClr val="bg1"/>
            </a:contourClr>
          </a:sp3d>
        </p:spPr>
      </p:pic>
      <p:sp>
        <p:nvSpPr>
          <p:cNvPr id="2" name="TekstSylinder 1"/>
          <p:cNvSpPr txBox="1"/>
          <p:nvPr/>
        </p:nvSpPr>
        <p:spPr>
          <a:xfrm>
            <a:off x="260258" y="3572693"/>
            <a:ext cx="11905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Dette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er den første og største kjærlighetsgjerning, </a:t>
            </a: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en kristen </a:t>
            </a: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når han har blitt en troende </a:t>
            </a: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b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skal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beflitte seg på å føre andre mennesker til troen, </a:t>
            </a:r>
            <a:endParaRPr lang="nb-NO" sz="2800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slik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han selv er kommet til troen</a:t>
            </a: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… 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nb-NO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Tjen </a:t>
            </a:r>
            <a:r>
              <a:rPr lang="nb-NO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og hjelp enhver, for ellers har dere ikke noe å gjøre på jorden.</a:t>
            </a:r>
            <a:r>
              <a:rPr lang="nb-NO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nb-NO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nb-NO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nb-NO" sz="28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nb-NO" sz="2200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			</a:t>
            </a:r>
            <a:r>
              <a:rPr lang="nb-NO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nb-NO" i="1" dirty="0">
                <a:solidFill>
                  <a:schemeClr val="bg1"/>
                </a:solidFill>
                <a:latin typeface="Century Gothic" panose="020B0502020202020204" pitchFamily="34" charset="0"/>
              </a:rPr>
              <a:t>Fra Martin Luthers preken over Joh. 20, 19 - 31)</a:t>
            </a:r>
            <a:endParaRPr lang="nb-N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90" y="371591"/>
            <a:ext cx="2173847" cy="28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ngefunksjonshemmede.no/var/ungfunk/storage/images/media/bilder/helse2/ungdom-og-veiskilt/27791-1-nor-NO/ungdom-og-veiskilt_w480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76875">
            <a:off x="4881267" y="829849"/>
            <a:ext cx="2529355" cy="35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abay.com/static/uploads/photo/2013/07/12/13/22/warning-146916_64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056" y="99460"/>
            <a:ext cx="1980779" cy="17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056" y="1954367"/>
            <a:ext cx="1980779" cy="52596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77199" y="2586586"/>
            <a:ext cx="4355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Ved reformasjonsjubileet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vil sikkert noen grave frem kritikkverdige uttalelser av Luther,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for eksempel noe han sa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om jødene og om bondeopprøret.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En lutheraner er ikke nødt til å forsvare alt Luther sa og gjorde.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250875" y="1431908"/>
            <a:ext cx="108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>
                <a:latin typeface="Century Gothic" panose="020B0502020202020204" pitchFamily="34" charset="0"/>
              </a:rPr>
              <a:t>BIBELEN</a:t>
            </a:r>
            <a:endParaRPr lang="nb-NO" sz="1400" dirty="0">
              <a:latin typeface="Century Gothic" panose="020B050202020202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4541515" y="4799708"/>
            <a:ext cx="320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Det viktigste med et veiskilt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er ikke at det er perfekt,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men at det peker rett vei.</a:t>
            </a:r>
            <a:endParaRPr lang="nb-NO" sz="1600" dirty="0">
              <a:latin typeface="Century Gothic" panose="020B0502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859363" y="307404"/>
            <a:ext cx="433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Det vi takker Luther for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er at han gjorde Bibelen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til eneste autoritet i kirken. 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Han ga oss Bibelen på folkespråket.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Han lærte oss å lese den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og bruke den i hverdagen.</a:t>
            </a:r>
            <a:endParaRPr lang="nb-NO" dirty="0">
              <a:latin typeface="Century Gothic" panose="020B0502020202020204" pitchFamily="34" charset="0"/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373" y="2262765"/>
            <a:ext cx="2687126" cy="2039773"/>
          </a:xfrm>
          <a:prstGeom prst="rect">
            <a:avLst/>
          </a:prstGeom>
        </p:spPr>
      </p:pic>
      <p:sp>
        <p:nvSpPr>
          <p:cNvPr id="3" name="AutoShape 2" descr="Bilderesultat for Bi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32" name="Picture 8" descr="http://www.bibel.no/~/media/Bibel2011/Bilder/iPadogBibel2011-564.ashx?h=364&amp;w=56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1373" y="4501318"/>
            <a:ext cx="2687126" cy="17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8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www.regjeringen.no/link/41623993fc2841f48ad23485a3ba7d0f.asp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76" y="59960"/>
            <a:ext cx="2593297" cy="16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9969" y="1841242"/>
            <a:ext cx="121420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Century Gothic" panose="020B0502020202020204" pitchFamily="34" charset="0"/>
              </a:rPr>
              <a:t>Rett skal være rett: Luther var forut for sin tid på mange felt</a:t>
            </a:r>
          </a:p>
          <a:p>
            <a:r>
              <a:rPr lang="nb-NO" sz="2000" dirty="0" smtClean="0">
                <a:latin typeface="Century Gothic" panose="020B0502020202020204" pitchFamily="34" charset="0"/>
              </a:rPr>
              <a:t>Fem </a:t>
            </a:r>
            <a:r>
              <a:rPr lang="nb-NO" sz="2000" dirty="0">
                <a:latin typeface="Century Gothic" panose="020B0502020202020204" pitchFamily="34" charset="0"/>
              </a:rPr>
              <a:t>år etter </a:t>
            </a:r>
            <a:r>
              <a:rPr lang="nb-NO" sz="2000" dirty="0" smtClean="0">
                <a:latin typeface="Century Gothic" panose="020B0502020202020204" pitchFamily="34" charset="0"/>
              </a:rPr>
              <a:t>tesene </a:t>
            </a:r>
            <a:r>
              <a:rPr lang="nb-NO" sz="2000" dirty="0">
                <a:latin typeface="Century Gothic" panose="020B0502020202020204" pitchFamily="34" charset="0"/>
              </a:rPr>
              <a:t>i Wittenberg, </a:t>
            </a:r>
            <a:r>
              <a:rPr lang="nb-NO" sz="2000" dirty="0" smtClean="0">
                <a:latin typeface="Century Gothic" panose="020B0502020202020204" pitchFamily="34" charset="0"/>
              </a:rPr>
              <a:t/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ble Luther bedt </a:t>
            </a:r>
            <a:r>
              <a:rPr lang="nb-NO" sz="2000" dirty="0">
                <a:latin typeface="Century Gothic" panose="020B0502020202020204" pitchFamily="34" charset="0"/>
              </a:rPr>
              <a:t>om å komme til den lille byen </a:t>
            </a:r>
            <a:r>
              <a:rPr lang="nb-NO" sz="2000" dirty="0" err="1">
                <a:latin typeface="Century Gothic" panose="020B0502020202020204" pitchFamily="34" charset="0"/>
              </a:rPr>
              <a:t>Leisnig</a:t>
            </a:r>
            <a:r>
              <a:rPr lang="nb-NO" sz="2000" dirty="0">
                <a:latin typeface="Century Gothic" panose="020B0502020202020204" pitchFamily="34" charset="0"/>
              </a:rPr>
              <a:t> </a:t>
            </a:r>
            <a:r>
              <a:rPr lang="nb-NO" sz="2000" dirty="0" smtClean="0">
                <a:latin typeface="Century Gothic" panose="020B0502020202020204" pitchFamily="34" charset="0"/>
              </a:rPr>
              <a:t/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for </a:t>
            </a:r>
            <a:r>
              <a:rPr lang="nb-NO" sz="2000" dirty="0">
                <a:latin typeface="Century Gothic" panose="020B0502020202020204" pitchFamily="34" charset="0"/>
              </a:rPr>
              <a:t>å hjelpe til med å sette opp regler for et </a:t>
            </a:r>
            <a:r>
              <a:rPr lang="nb-NO" sz="2000" dirty="0" smtClean="0">
                <a:latin typeface="Century Gothic" panose="020B0502020202020204" pitchFamily="34" charset="0"/>
              </a:rPr>
              <a:t>trygdesystem.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err="1" smtClean="0">
                <a:latin typeface="Century Gothic" panose="020B0502020202020204" pitchFamily="34" charset="0"/>
              </a:rPr>
              <a:t>Leising</a:t>
            </a:r>
            <a:r>
              <a:rPr lang="nb-NO" sz="2000" dirty="0" smtClean="0">
                <a:latin typeface="Century Gothic" panose="020B0502020202020204" pitchFamily="34" charset="0"/>
              </a:rPr>
              <a:t>-dokumentet </a:t>
            </a:r>
            <a:r>
              <a:rPr lang="nb-NO" sz="2000" dirty="0">
                <a:latin typeface="Century Gothic" panose="020B0502020202020204" pitchFamily="34" charset="0"/>
              </a:rPr>
              <a:t>(1523) er </a:t>
            </a:r>
            <a:r>
              <a:rPr lang="nb-NO" sz="2000" b="1" dirty="0">
                <a:latin typeface="Century Gothic" panose="020B0502020202020204" pitchFamily="34" charset="0"/>
              </a:rPr>
              <a:t>verdens eldste </a:t>
            </a:r>
            <a:r>
              <a:rPr lang="nb-NO" sz="2000" b="1" dirty="0" smtClean="0">
                <a:latin typeface="Century Gothic" panose="020B0502020202020204" pitchFamily="34" charset="0"/>
              </a:rPr>
              <a:t>sosiallov</a:t>
            </a:r>
            <a:r>
              <a:rPr lang="nb-NO" sz="2000" dirty="0" smtClean="0">
                <a:latin typeface="Century Gothic" panose="020B0502020202020204" pitchFamily="34" charset="0"/>
              </a:rPr>
              <a:t>.</a:t>
            </a:r>
          </a:p>
          <a:p>
            <a:endParaRPr lang="nb-NO" sz="2000" dirty="0" smtClean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Pengene som det var kjøpt avlat for ble samlet i en kiste.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entury Gothic" panose="020B0502020202020204" pitchFamily="34" charset="0"/>
              </a:rPr>
              <a:t>Noe gikk til den lokale </a:t>
            </a:r>
            <a:r>
              <a:rPr lang="nb-NO" sz="2000" dirty="0">
                <a:latin typeface="Century Gothic" panose="020B0502020202020204" pitchFamily="34" charset="0"/>
              </a:rPr>
              <a:t>kirke og presteskap,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entury Gothic" panose="020B0502020202020204" pitchFamily="34" charset="0"/>
              </a:rPr>
              <a:t>og noe ble delt ut til fattige </a:t>
            </a:r>
            <a:r>
              <a:rPr lang="nb-NO" sz="2000" dirty="0">
                <a:latin typeface="Century Gothic" panose="020B0502020202020204" pitchFamily="34" charset="0"/>
              </a:rPr>
              <a:t>og syke</a:t>
            </a:r>
            <a:r>
              <a:rPr lang="nb-NO" sz="2000" dirty="0" smtClean="0">
                <a:latin typeface="Century Gothic" panose="020B0502020202020204" pitchFamily="34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entury Gothic" panose="020B0502020202020204" pitchFamily="34" charset="0"/>
              </a:rPr>
              <a:t>Håndverkere </a:t>
            </a:r>
            <a:r>
              <a:rPr lang="nb-NO" sz="2000" dirty="0">
                <a:latin typeface="Century Gothic" panose="020B0502020202020204" pitchFamily="34" charset="0"/>
              </a:rPr>
              <a:t>fikk greie og billige lån gjennom </a:t>
            </a:r>
            <a:r>
              <a:rPr lang="nb-NO" sz="2000" dirty="0" smtClean="0">
                <a:latin typeface="Century Gothic" panose="020B0502020202020204" pitchFamily="34" charset="0"/>
              </a:rPr>
              <a:t>kassen (mikrokreditt!),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Century Gothic" panose="020B0502020202020204" pitchFamily="34" charset="0"/>
              </a:rPr>
              <a:t>og </a:t>
            </a:r>
            <a:r>
              <a:rPr lang="nb-NO" sz="2000" dirty="0">
                <a:latin typeface="Century Gothic" panose="020B0502020202020204" pitchFamily="34" charset="0"/>
              </a:rPr>
              <a:t>fattige foreldre </a:t>
            </a:r>
            <a:r>
              <a:rPr lang="nb-NO" sz="2000" dirty="0" smtClean="0">
                <a:latin typeface="Century Gothic" panose="020B0502020202020204" pitchFamily="34" charset="0"/>
              </a:rPr>
              <a:t>fikk mulighet </a:t>
            </a:r>
            <a:r>
              <a:rPr lang="nb-NO" sz="2000" dirty="0">
                <a:latin typeface="Century Gothic" panose="020B0502020202020204" pitchFamily="34" charset="0"/>
              </a:rPr>
              <a:t>til å sende ungene sine på skole.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endParaRPr lang="nb-NO" sz="2000" dirty="0" smtClean="0">
              <a:latin typeface="Century Gothic" panose="020B0502020202020204" pitchFamily="34" charset="0"/>
            </a:endParaRPr>
          </a:p>
          <a:p>
            <a:r>
              <a:rPr lang="nb-NO" sz="2000" dirty="0" smtClean="0">
                <a:latin typeface="Century Gothic" panose="020B0502020202020204" pitchFamily="34" charset="0"/>
              </a:rPr>
              <a:t>Det ble </a:t>
            </a:r>
            <a:r>
              <a:rPr lang="nb-NO" sz="2000" dirty="0">
                <a:latin typeface="Century Gothic" panose="020B0502020202020204" pitchFamily="34" charset="0"/>
              </a:rPr>
              <a:t>da – som nå – slått hardt ned på misbruk</a:t>
            </a:r>
            <a:r>
              <a:rPr lang="nb-NO" sz="2000" dirty="0" smtClean="0">
                <a:latin typeface="Century Gothic" panose="020B0502020202020204" pitchFamily="34" charset="0"/>
              </a:rPr>
              <a:t>.</a:t>
            </a:r>
            <a:r>
              <a:rPr lang="nb-NO" sz="2000" b="1" dirty="0">
                <a:latin typeface="Century Gothic" panose="020B0502020202020204" pitchFamily="34" charset="0"/>
              </a:rPr>
              <a:t> </a:t>
            </a:r>
            <a:endParaRPr lang="nb-NO" sz="2000" b="1" dirty="0" smtClean="0">
              <a:latin typeface="Century Gothic" panose="020B0502020202020204" pitchFamily="34" charset="0"/>
            </a:endParaRPr>
          </a:p>
          <a:p>
            <a:r>
              <a:rPr lang="nb-NO" sz="1400" dirty="0">
                <a:latin typeface="Century Gothic" panose="020B0502020202020204" pitchFamily="34" charset="0"/>
              </a:rPr>
              <a:t>(</a:t>
            </a:r>
            <a:r>
              <a:rPr lang="nb-NO" sz="1400" dirty="0" smtClean="0">
                <a:latin typeface="Century Gothic" panose="020B0502020202020204" pitchFamily="34" charset="0"/>
              </a:rPr>
              <a:t>Vårt Land </a:t>
            </a:r>
            <a:r>
              <a:rPr lang="nb-NO" sz="1400" dirty="0">
                <a:latin typeface="Century Gothic" panose="020B0502020202020204" pitchFamily="34" charset="0"/>
              </a:rPr>
              <a:t>31. juli </a:t>
            </a:r>
            <a:r>
              <a:rPr lang="nb-NO" sz="1400" dirty="0" smtClean="0">
                <a:latin typeface="Century Gothic" panose="020B0502020202020204" pitchFamily="34" charset="0"/>
              </a:rPr>
              <a:t>2015)</a:t>
            </a:r>
            <a:endParaRPr lang="nb-NO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9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1" descr="Frykt_0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64" y="5272543"/>
            <a:ext cx="1889193" cy="14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0" y="2667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Luther var ofte uvøren, og uttrykte </a:t>
            </a:r>
            <a:r>
              <a:rPr lang="nb-NO" dirty="0">
                <a:latin typeface="Century Gothic" panose="020B0502020202020204" pitchFamily="34" charset="0"/>
              </a:rPr>
              <a:t>seg ofte ensidig og </a:t>
            </a:r>
            <a:r>
              <a:rPr lang="nb-NO" dirty="0" smtClean="0">
                <a:latin typeface="Century Gothic" panose="020B0502020202020204" pitchFamily="34" charset="0"/>
              </a:rPr>
              <a:t>bombastisk når han var engasjert. </a:t>
            </a:r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Derfor kan etterfølgerne hans lett bli uenige om hva Luther mener.</a:t>
            </a:r>
            <a:endParaRPr lang="nb-NO" dirty="0">
              <a:latin typeface="Century Gothic" panose="020B0502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925" y="1922354"/>
            <a:ext cx="1571745" cy="1590868"/>
          </a:xfrm>
          <a:prstGeom prst="rect">
            <a:avLst/>
          </a:prstGeom>
        </p:spPr>
      </p:pic>
      <p:cxnSp>
        <p:nvCxnSpPr>
          <p:cNvPr id="4" name="Vinkel 3"/>
          <p:cNvCxnSpPr/>
          <p:nvPr/>
        </p:nvCxnSpPr>
        <p:spPr>
          <a:xfrm rot="16200000" flipV="1">
            <a:off x="3133235" y="3533220"/>
            <a:ext cx="5607851" cy="218474"/>
          </a:xfrm>
          <a:prstGeom prst="bentConnector3">
            <a:avLst>
              <a:gd name="adj1" fmla="val 5214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2189" y="748220"/>
            <a:ext cx="574567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Century Gothic" panose="020B0502020202020204" pitchFamily="34" charset="0"/>
              </a:rPr>
              <a:t>Tese </a:t>
            </a:r>
            <a:r>
              <a:rPr lang="nb-NO" b="1" dirty="0" err="1" smtClean="0">
                <a:latin typeface="Century Gothic" panose="020B0502020202020204" pitchFamily="34" charset="0"/>
              </a:rPr>
              <a:t>nr</a:t>
            </a:r>
            <a:r>
              <a:rPr lang="nb-NO" b="1" dirty="0" smtClean="0">
                <a:latin typeface="Century Gothic" panose="020B0502020202020204" pitchFamily="34" charset="0"/>
              </a:rPr>
              <a:t> 1 i Wittenberg år 1517:</a:t>
            </a:r>
          </a:p>
          <a:p>
            <a:pPr algn="ctr"/>
            <a:r>
              <a:rPr lang="nb-NO" sz="1700" dirty="0" smtClean="0">
                <a:latin typeface="Century Gothic" panose="020B0502020202020204" pitchFamily="34" charset="0"/>
              </a:rPr>
              <a:t>Når vår Herre og mester Jesus </a:t>
            </a:r>
            <a:r>
              <a:rPr lang="nb-NO" sz="1700" dirty="0">
                <a:latin typeface="Century Gothic" panose="020B0502020202020204" pitchFamily="34" charset="0"/>
              </a:rPr>
              <a:t>Kristus </a:t>
            </a:r>
            <a:r>
              <a:rPr lang="nb-NO" sz="1700" dirty="0" smtClean="0">
                <a:latin typeface="Century Gothic" panose="020B0502020202020204" pitchFamily="34" charset="0"/>
              </a:rPr>
              <a:t>sier</a:t>
            </a:r>
            <a:r>
              <a:rPr lang="nb-NO" sz="1700" dirty="0">
                <a:latin typeface="Century Gothic" panose="020B0502020202020204" pitchFamily="34" charset="0"/>
              </a:rPr>
              <a:t>: </a:t>
            </a:r>
            <a:r>
              <a:rPr lang="nb-NO" sz="1700" dirty="0" smtClean="0">
                <a:latin typeface="Century Gothic" panose="020B0502020202020204" pitchFamily="34" charset="0"/>
              </a:rPr>
              <a:t>«Gjør bot!» </a:t>
            </a:r>
            <a:br>
              <a:rPr lang="nb-NO" sz="1700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så </a:t>
            </a:r>
            <a:r>
              <a:rPr lang="nb-NO" sz="1700" dirty="0">
                <a:latin typeface="Century Gothic" panose="020B0502020202020204" pitchFamily="34" charset="0"/>
              </a:rPr>
              <a:t>vil </a:t>
            </a:r>
            <a:r>
              <a:rPr lang="nb-NO" sz="1700" dirty="0" smtClean="0">
                <a:latin typeface="Century Gothic" panose="020B0502020202020204" pitchFamily="34" charset="0"/>
              </a:rPr>
              <a:t>han at de troendes hele </a:t>
            </a:r>
            <a:r>
              <a:rPr lang="nb-NO" sz="1700" dirty="0">
                <a:latin typeface="Century Gothic" panose="020B0502020202020204" pitchFamily="34" charset="0"/>
              </a:rPr>
              <a:t>liv </a:t>
            </a:r>
            <a:r>
              <a:rPr lang="nb-NO" sz="1700" dirty="0" smtClean="0">
                <a:latin typeface="Century Gothic" panose="020B0502020202020204" pitchFamily="34" charset="0"/>
              </a:rPr>
              <a:t>på </a:t>
            </a:r>
            <a:r>
              <a:rPr lang="nb-NO" sz="1700" dirty="0">
                <a:latin typeface="Century Gothic" panose="020B0502020202020204" pitchFamily="34" charset="0"/>
              </a:rPr>
              <a:t>jorden </a:t>
            </a:r>
            <a:endParaRPr lang="nb-NO" sz="17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1700" dirty="0">
                <a:latin typeface="Century Gothic" panose="020B0502020202020204" pitchFamily="34" charset="0"/>
              </a:rPr>
              <a:t>s</a:t>
            </a:r>
            <a:r>
              <a:rPr lang="nb-NO" sz="1700" dirty="0" smtClean="0">
                <a:latin typeface="Century Gothic" panose="020B0502020202020204" pitchFamily="34" charset="0"/>
              </a:rPr>
              <a:t>kal </a:t>
            </a:r>
            <a:r>
              <a:rPr lang="nb-NO" sz="1700" dirty="0">
                <a:latin typeface="Century Gothic" panose="020B0502020202020204" pitchFamily="34" charset="0"/>
              </a:rPr>
              <a:t>være en </a:t>
            </a:r>
            <a:r>
              <a:rPr lang="nb-NO" sz="1700" dirty="0" smtClean="0">
                <a:latin typeface="Century Gothic" panose="020B0502020202020204" pitchFamily="34" charset="0"/>
              </a:rPr>
              <a:t>uopphørlig bot.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615" y="1907217"/>
            <a:ext cx="2042280" cy="160600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552634" y="3683756"/>
            <a:ext cx="52077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latin typeface="Century Gothic" panose="020B0502020202020204" pitchFamily="34" charset="0"/>
              </a:rPr>
              <a:t>Confessio </a:t>
            </a:r>
            <a:r>
              <a:rPr lang="nb-NO" b="1" dirty="0" err="1" smtClean="0">
                <a:latin typeface="Century Gothic" panose="020B0502020202020204" pitchFamily="34" charset="0"/>
              </a:rPr>
              <a:t>augustana</a:t>
            </a:r>
            <a:r>
              <a:rPr lang="nb-NO" b="1" dirty="0" smtClean="0">
                <a:latin typeface="Century Gothic" panose="020B0502020202020204" pitchFamily="34" charset="0"/>
              </a:rPr>
              <a:t> år 1530, artikkel 20:</a:t>
            </a:r>
          </a:p>
          <a:p>
            <a:pPr algn="ctr"/>
            <a:r>
              <a:rPr lang="nb-NO" sz="1700" dirty="0" smtClean="0">
                <a:latin typeface="Century Gothic" panose="020B0502020202020204" pitchFamily="34" charset="0"/>
              </a:rPr>
              <a:t>Hele læren om rettferdiggjørelse ved tro </a:t>
            </a:r>
            <a:br>
              <a:rPr lang="nb-NO" sz="1700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må føres tilbake til </a:t>
            </a:r>
            <a:br>
              <a:rPr lang="nb-NO" sz="1700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kampen i den forferdede samvittighet, </a:t>
            </a:r>
            <a:br>
              <a:rPr lang="nb-NO" sz="1700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og uten denne kampen </a:t>
            </a:r>
            <a:br>
              <a:rPr lang="nb-NO" sz="1700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kan rettferdiggjørelsen ikke forstås.</a:t>
            </a:r>
            <a:endParaRPr lang="nb-NO" sz="1700" dirty="0">
              <a:latin typeface="Century Gothic" panose="020B0502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5986301" y="747695"/>
            <a:ext cx="626084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latin typeface="Century Gothic" panose="020B0502020202020204" pitchFamily="34" charset="0"/>
              </a:rPr>
              <a:t>Lille katekisme </a:t>
            </a:r>
            <a:r>
              <a:rPr lang="nb-NO" b="1" dirty="0" smtClean="0">
                <a:latin typeface="Century Gothic" panose="020B0502020202020204" pitchFamily="34" charset="0"/>
              </a:rPr>
              <a:t>år 1531 til </a:t>
            </a:r>
            <a:r>
              <a:rPr lang="nb-NO" b="1" dirty="0">
                <a:latin typeface="Century Gothic" panose="020B0502020202020204" pitchFamily="34" charset="0"/>
              </a:rPr>
              <a:t>2. trosartikkel </a:t>
            </a:r>
            <a:r>
              <a:rPr lang="nb-NO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nb-NO" sz="1700" dirty="0" smtClean="0">
                <a:latin typeface="Century Gothic" panose="020B0502020202020204" pitchFamily="34" charset="0"/>
              </a:rPr>
              <a:t>Jeg </a:t>
            </a:r>
            <a:r>
              <a:rPr lang="nb-NO" sz="1700" dirty="0">
                <a:latin typeface="Century Gothic" panose="020B0502020202020204" pitchFamily="34" charset="0"/>
              </a:rPr>
              <a:t>tror at Jesus Kristus </a:t>
            </a:r>
            <a:r>
              <a:rPr lang="nb-NO" sz="1700" dirty="0" smtClean="0">
                <a:latin typeface="Century Gothic" panose="020B0502020202020204" pitchFamily="34" charset="0"/>
              </a:rPr>
              <a:t>… </a:t>
            </a:r>
            <a:r>
              <a:rPr lang="nb-NO" sz="1700" dirty="0">
                <a:latin typeface="Century Gothic" panose="020B0502020202020204" pitchFamily="34" charset="0"/>
              </a:rPr>
              <a:t>har frelst meg … </a:t>
            </a:r>
            <a:r>
              <a:rPr lang="nb-NO" sz="1700" dirty="0" smtClean="0">
                <a:latin typeface="Century Gothic" panose="020B0502020202020204" pitchFamily="34" charset="0"/>
              </a:rPr>
              <a:t>for </a:t>
            </a:r>
            <a:r>
              <a:rPr lang="nb-NO" sz="1700" dirty="0">
                <a:latin typeface="Century Gothic" panose="020B0502020202020204" pitchFamily="34" charset="0"/>
              </a:rPr>
              <a:t>at </a:t>
            </a:r>
            <a:endParaRPr lang="nb-NO" sz="17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1700" dirty="0" smtClean="0">
                <a:latin typeface="Century Gothic" panose="020B0502020202020204" pitchFamily="34" charset="0"/>
              </a:rPr>
              <a:t>jeg </a:t>
            </a:r>
            <a:r>
              <a:rPr lang="nb-NO" sz="1700" dirty="0">
                <a:latin typeface="Century Gothic" panose="020B0502020202020204" pitchFamily="34" charset="0"/>
              </a:rPr>
              <a:t>skal være hans egen, </a:t>
            </a:r>
            <a:r>
              <a:rPr lang="nb-NO" sz="1700" dirty="0" smtClean="0">
                <a:latin typeface="Century Gothic" panose="020B0502020202020204" pitchFamily="34" charset="0"/>
              </a:rPr>
              <a:t>og </a:t>
            </a:r>
            <a:r>
              <a:rPr lang="nb-NO" sz="1700" dirty="0">
                <a:latin typeface="Century Gothic" panose="020B0502020202020204" pitchFamily="34" charset="0"/>
              </a:rPr>
              <a:t>leve under ham i hans rike, </a:t>
            </a:r>
            <a:r>
              <a:rPr lang="nb-NO" sz="1700" dirty="0" smtClean="0">
                <a:latin typeface="Century Gothic" panose="020B0502020202020204" pitchFamily="34" charset="0"/>
              </a:rPr>
              <a:t>og </a:t>
            </a:r>
            <a:r>
              <a:rPr lang="nb-NO" sz="1700" dirty="0">
                <a:latin typeface="Century Gothic" panose="020B0502020202020204" pitchFamily="34" charset="0"/>
              </a:rPr>
              <a:t>tjene ham i evig rettferdighet, uskyld og glede</a:t>
            </a:r>
            <a:r>
              <a:rPr lang="nb-NO" sz="1700" dirty="0" smtClean="0">
                <a:latin typeface="Century Gothic" panose="020B0502020202020204" pitchFamily="34" charset="0"/>
              </a:rPr>
              <a:t>.</a:t>
            </a:r>
            <a:endParaRPr lang="nb-NO" sz="1700" dirty="0">
              <a:latin typeface="Century Gothic" panose="020B0502020202020204" pitchFamily="34" charset="0"/>
            </a:endParaRP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384" y="2033467"/>
            <a:ext cx="2819318" cy="1590868"/>
          </a:xfrm>
          <a:prstGeom prst="rect">
            <a:avLst/>
          </a:prstGeom>
          <a:effectLst>
            <a:softEdge rad="0"/>
          </a:effectLst>
          <a:scene3d>
            <a:camera prst="orthographicFront"/>
            <a:lightRig rig="threePt" dir="t"/>
          </a:scene3d>
          <a:sp3d extrusionH="82550" contourW="12700">
            <a:extrusionClr>
              <a:schemeClr val="accent2">
                <a:lumMod val="75000"/>
              </a:schemeClr>
            </a:extrusionClr>
            <a:contourClr>
              <a:schemeClr val="bg1"/>
            </a:contourClr>
          </a:sp3d>
        </p:spPr>
      </p:pic>
      <p:sp>
        <p:nvSpPr>
          <p:cNvPr id="14" name="TekstSylinder 13"/>
          <p:cNvSpPr txBox="1"/>
          <p:nvPr/>
        </p:nvSpPr>
        <p:spPr>
          <a:xfrm>
            <a:off x="5986301" y="3755945"/>
            <a:ext cx="573603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i="1" dirty="0" smtClean="0">
                <a:latin typeface="Century Gothic" panose="020B0502020202020204" pitchFamily="34" charset="0"/>
              </a:rPr>
              <a:t>Luthers </a:t>
            </a:r>
            <a:r>
              <a:rPr lang="nb-NO" b="1" i="1" dirty="0">
                <a:latin typeface="Century Gothic" panose="020B0502020202020204" pitchFamily="34" charset="0"/>
              </a:rPr>
              <a:t>preken over Joh. 20, 19 </a:t>
            </a:r>
            <a:r>
              <a:rPr lang="nb-NO" b="1" i="1" dirty="0" smtClean="0">
                <a:latin typeface="Century Gothic" panose="020B0502020202020204" pitchFamily="34" charset="0"/>
              </a:rPr>
              <a:t>– 31:</a:t>
            </a:r>
            <a:br>
              <a:rPr lang="nb-NO" b="1" i="1" dirty="0" smtClean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Dette </a:t>
            </a:r>
            <a:r>
              <a:rPr lang="nb-NO" sz="1700" dirty="0">
                <a:latin typeface="Century Gothic" panose="020B0502020202020204" pitchFamily="34" charset="0"/>
              </a:rPr>
              <a:t>er den første og største kjærlighetsgjerning, </a:t>
            </a:r>
            <a:br>
              <a:rPr lang="nb-NO" sz="1700" dirty="0">
                <a:latin typeface="Century Gothic" panose="020B0502020202020204" pitchFamily="34" charset="0"/>
              </a:rPr>
            </a:br>
            <a:r>
              <a:rPr lang="nb-NO" sz="1700" dirty="0">
                <a:latin typeface="Century Gothic" panose="020B0502020202020204" pitchFamily="34" charset="0"/>
              </a:rPr>
              <a:t>at </a:t>
            </a:r>
            <a:r>
              <a:rPr lang="nb-NO" sz="1700" dirty="0" smtClean="0">
                <a:latin typeface="Century Gothic" panose="020B0502020202020204" pitchFamily="34" charset="0"/>
              </a:rPr>
              <a:t>en kristen skal </a:t>
            </a:r>
            <a:r>
              <a:rPr lang="nb-NO" sz="1700" dirty="0">
                <a:latin typeface="Century Gothic" panose="020B0502020202020204" pitchFamily="34" charset="0"/>
              </a:rPr>
              <a:t>beflitte seg på å føre andre mennesker til troen, </a:t>
            </a:r>
            <a:r>
              <a:rPr lang="nb-NO" sz="1700" dirty="0" smtClean="0">
                <a:latin typeface="Century Gothic" panose="020B0502020202020204" pitchFamily="34" charset="0"/>
              </a:rPr>
              <a:t>slik </a:t>
            </a:r>
            <a:r>
              <a:rPr lang="nb-NO" sz="1700" dirty="0">
                <a:latin typeface="Century Gothic" panose="020B0502020202020204" pitchFamily="34" charset="0"/>
              </a:rPr>
              <a:t>han selv er kommet til troen. </a:t>
            </a:r>
            <a:br>
              <a:rPr lang="nb-NO" sz="1700" dirty="0">
                <a:latin typeface="Century Gothic" panose="020B0502020202020204" pitchFamily="34" charset="0"/>
              </a:rPr>
            </a:br>
            <a:r>
              <a:rPr lang="nb-NO" sz="1700" dirty="0">
                <a:latin typeface="Century Gothic" panose="020B0502020202020204" pitchFamily="34" charset="0"/>
              </a:rPr>
              <a:t>Tjen og hjelp enhver, </a:t>
            </a:r>
            <a:br>
              <a:rPr lang="nb-NO" sz="1700" dirty="0">
                <a:latin typeface="Century Gothic" panose="020B0502020202020204" pitchFamily="34" charset="0"/>
              </a:rPr>
            </a:br>
            <a:r>
              <a:rPr lang="nb-NO" sz="1700" dirty="0" smtClean="0">
                <a:latin typeface="Century Gothic" panose="020B0502020202020204" pitchFamily="34" charset="0"/>
              </a:rPr>
              <a:t>for </a:t>
            </a:r>
            <a:r>
              <a:rPr lang="nb-NO" sz="1700" dirty="0">
                <a:latin typeface="Century Gothic" panose="020B0502020202020204" pitchFamily="34" charset="0"/>
              </a:rPr>
              <a:t>ellers har dere ikke noe å gjøre på jorden. </a:t>
            </a:r>
            <a:r>
              <a:rPr lang="nb-NO" sz="1700" b="1" dirty="0">
                <a:latin typeface="Century Gothic" panose="020B0502020202020204" pitchFamily="34" charset="0"/>
              </a:rPr>
              <a:t> </a:t>
            </a:r>
            <a:endParaRPr lang="nb-NO" sz="1700" dirty="0">
              <a:latin typeface="Century Gothic" panose="020B0502020202020204" pitchFamily="34" charset="0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1308406" y="5697086"/>
            <a:ext cx="36962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</a:t>
            </a:r>
            <a: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Angst og s</a:t>
            </a:r>
            <a: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elvopptatt </a:t>
            </a:r>
            <a:r>
              <a:rPr lang="nb-NO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sjelegranskning</a:t>
            </a:r>
            <a:endParaRPr lang="nb-NO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6896767" y="5732937"/>
            <a:ext cx="3915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</a:t>
            </a:r>
            <a: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Frelsesvisshet </a:t>
            </a:r>
            <a:b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og t</a:t>
            </a:r>
            <a:r>
              <a:rPr lang="nb-N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jenesteglede</a:t>
            </a:r>
            <a:endParaRPr lang="nb-NO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93" b="97571" l="2551" r="97138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807" y="5248480"/>
            <a:ext cx="1481941" cy="1518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7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997002" y="2242315"/>
            <a:ext cx="676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latin typeface="Century Gothic" panose="020B0502020202020204" pitchFamily="34" charset="0"/>
              </a:rPr>
              <a:t>Hva ville Luther med de 95 tesene,</a:t>
            </a:r>
          </a:p>
          <a:p>
            <a:pPr algn="ctr"/>
            <a:r>
              <a:rPr lang="nb-NO" sz="2000" b="1" dirty="0">
                <a:latin typeface="Century Gothic" panose="020B0502020202020204" pitchFamily="34" charset="0"/>
              </a:rPr>
              <a:t>o</a:t>
            </a:r>
            <a:r>
              <a:rPr lang="nb-NO" sz="2000" b="1" dirty="0" smtClean="0">
                <a:latin typeface="Century Gothic" panose="020B0502020202020204" pitchFamily="34" charset="0"/>
              </a:rPr>
              <a:t>g hva mente han med den første tesen?</a:t>
            </a:r>
          </a:p>
          <a:p>
            <a:pPr algn="ctr"/>
            <a:endParaRPr lang="nb-NO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 smtClean="0">
                <a:latin typeface="Century Gothic" panose="020B0502020202020204" pitchFamily="34" charset="0"/>
              </a:rPr>
              <a:t>Når vår Herre og mester Jesus </a:t>
            </a:r>
            <a:r>
              <a:rPr lang="nb-NO" sz="2000" dirty="0">
                <a:latin typeface="Century Gothic" panose="020B0502020202020204" pitchFamily="34" charset="0"/>
              </a:rPr>
              <a:t>Kristus </a:t>
            </a:r>
            <a:r>
              <a:rPr lang="nb-NO" sz="2000" dirty="0" smtClean="0">
                <a:latin typeface="Century Gothic" panose="020B0502020202020204" pitchFamily="34" charset="0"/>
              </a:rPr>
              <a:t>sier</a:t>
            </a:r>
            <a:r>
              <a:rPr lang="nb-NO" sz="2000" dirty="0">
                <a:latin typeface="Century Gothic" panose="020B0502020202020204" pitchFamily="34" charset="0"/>
              </a:rPr>
              <a:t>: </a:t>
            </a:r>
            <a:r>
              <a:rPr lang="nb-NO" sz="2000" dirty="0" smtClean="0">
                <a:latin typeface="Century Gothic" panose="020B0502020202020204" pitchFamily="34" charset="0"/>
              </a:rPr>
              <a:t>«Gjør bot!» </a:t>
            </a:r>
            <a:br>
              <a:rPr lang="nb-NO" sz="2000" dirty="0" smtClean="0">
                <a:latin typeface="Century Gothic" panose="020B0502020202020204" pitchFamily="34" charset="0"/>
              </a:rPr>
            </a:br>
            <a:r>
              <a:rPr lang="nb-NO" sz="2000" dirty="0" smtClean="0">
                <a:latin typeface="Century Gothic" panose="020B0502020202020204" pitchFamily="34" charset="0"/>
              </a:rPr>
              <a:t>så </a:t>
            </a:r>
            <a:r>
              <a:rPr lang="nb-NO" sz="2000" dirty="0">
                <a:latin typeface="Century Gothic" panose="020B0502020202020204" pitchFamily="34" charset="0"/>
              </a:rPr>
              <a:t>vil </a:t>
            </a:r>
            <a:r>
              <a:rPr lang="nb-NO" sz="2000" dirty="0" smtClean="0">
                <a:latin typeface="Century Gothic" panose="020B0502020202020204" pitchFamily="34" charset="0"/>
              </a:rPr>
              <a:t>han at de troendes hele </a:t>
            </a:r>
            <a:r>
              <a:rPr lang="nb-NO" sz="2000" dirty="0">
                <a:latin typeface="Century Gothic" panose="020B0502020202020204" pitchFamily="34" charset="0"/>
              </a:rPr>
              <a:t>liv </a:t>
            </a:r>
            <a:r>
              <a:rPr lang="nb-NO" sz="2000" dirty="0" smtClean="0">
                <a:latin typeface="Century Gothic" panose="020B0502020202020204" pitchFamily="34" charset="0"/>
              </a:rPr>
              <a:t>på </a:t>
            </a:r>
            <a:r>
              <a:rPr lang="nb-NO" sz="2000" dirty="0">
                <a:latin typeface="Century Gothic" panose="020B0502020202020204" pitchFamily="34" charset="0"/>
              </a:rPr>
              <a:t>jorden </a:t>
            </a:r>
            <a:endParaRPr lang="nb-NO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sz="2000" dirty="0">
                <a:latin typeface="Century Gothic" panose="020B0502020202020204" pitchFamily="34" charset="0"/>
              </a:rPr>
              <a:t>s</a:t>
            </a:r>
            <a:r>
              <a:rPr lang="nb-NO" sz="2000" dirty="0" smtClean="0">
                <a:latin typeface="Century Gothic" panose="020B0502020202020204" pitchFamily="34" charset="0"/>
              </a:rPr>
              <a:t>kal </a:t>
            </a:r>
            <a:r>
              <a:rPr lang="nb-NO" sz="2000" dirty="0">
                <a:latin typeface="Century Gothic" panose="020B0502020202020204" pitchFamily="34" charset="0"/>
              </a:rPr>
              <a:t>være en </a:t>
            </a:r>
            <a:r>
              <a:rPr lang="nb-NO" sz="2000" dirty="0" smtClean="0">
                <a:latin typeface="Century Gothic" panose="020B0502020202020204" pitchFamily="34" charset="0"/>
              </a:rPr>
              <a:t>uopphørlig bot.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305" y="1611969"/>
            <a:ext cx="4610636" cy="36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778598" cy="300246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" y="3163973"/>
            <a:ext cx="37785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Reformasjonens alder regnes fra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31. oktober 1517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da Luther slo opp 95 teser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på slottskirken i Wittenberg.</a:t>
            </a:r>
          </a:p>
          <a:p>
            <a:pPr algn="ctr"/>
            <a:endParaRPr lang="nb-NO" dirty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Tesene er et oppgjør</a:t>
            </a:r>
            <a:r>
              <a:rPr lang="nb-NO" dirty="0">
                <a:latin typeface="Century Gothic" panose="020B0502020202020204" pitchFamily="34" charset="0"/>
              </a:rPr>
              <a:t/>
            </a:r>
            <a:br>
              <a:rPr lang="nb-NO" dirty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med avlatspraksisen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i den katolske kirke,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men sier lite om</a:t>
            </a:r>
            <a:br>
              <a:rPr lang="nb-NO" dirty="0" smtClean="0">
                <a:latin typeface="Century Gothic" panose="020B0502020202020204" pitchFamily="34" charset="0"/>
              </a:rPr>
            </a:br>
            <a:r>
              <a:rPr lang="nb-NO" dirty="0" smtClean="0">
                <a:latin typeface="Century Gothic" panose="020B0502020202020204" pitchFamily="34" charset="0"/>
              </a:rPr>
              <a:t>reformatorisk kristendom.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5164051" y="0"/>
            <a:ext cx="5971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>
                <a:latin typeface="Century Gothic" panose="020B0502020202020204" pitchFamily="34" charset="0"/>
              </a:rPr>
              <a:t>To store </a:t>
            </a:r>
            <a:r>
              <a:rPr lang="nb-NO" sz="2400" dirty="0" smtClean="0">
                <a:latin typeface="Century Gothic" panose="020B0502020202020204" pitchFamily="34" charset="0"/>
              </a:rPr>
              <a:t>pengesluk i pavekirken</a:t>
            </a:r>
            <a:br>
              <a:rPr lang="nb-NO" sz="2400" dirty="0" smtClean="0">
                <a:latin typeface="Century Gothic" panose="020B0502020202020204" pitchFamily="34" charset="0"/>
              </a:rPr>
            </a:br>
            <a:r>
              <a:rPr lang="nb-NO" sz="2400" dirty="0" smtClean="0">
                <a:latin typeface="Century Gothic" panose="020B0502020202020204" pitchFamily="34" charset="0"/>
              </a:rPr>
              <a:t>hadde gjort nåden til en handelsvare:</a:t>
            </a:r>
            <a:endParaRPr lang="nb-NO" sz="2400" dirty="0">
              <a:latin typeface="Century Gothic" panose="020B050202020202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196" y="1027655"/>
            <a:ext cx="4188609" cy="394961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477" y="2797790"/>
            <a:ext cx="5985523" cy="406020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975" y="3863662"/>
            <a:ext cx="2851130" cy="299433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961195" y="1027655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Korstogene 1095-1229</a:t>
            </a:r>
            <a:endParaRPr lang="nb-N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7112759" y="6488667"/>
            <a:ext cx="3760966" cy="369332"/>
          </a:xfrm>
          <a:prstGeom prst="rect">
            <a:avLst/>
          </a:prstGeom>
          <a:solidFill>
            <a:schemeClr val="bg1">
              <a:lumMod val="50000"/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Bygging av Peterskirken fra 1506</a:t>
            </a:r>
            <a:endParaRPr lang="nb-N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9965" cy="3464417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359965" y="0"/>
            <a:ext cx="783203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smtClean="0">
                <a:latin typeface="Century Gothic" panose="020B0502020202020204" pitchFamily="34" charset="0"/>
              </a:rPr>
              <a:t>Hvorfor regnes tesene som starten på reformasjonen?</a:t>
            </a:r>
          </a:p>
          <a:p>
            <a:pPr algn="ctr"/>
            <a:endParaRPr lang="nb-NO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Tese 1 er den eneste som kan gi mening i den lutherske kirke:</a:t>
            </a:r>
          </a:p>
          <a:p>
            <a:pPr algn="ctr"/>
            <a:r>
              <a:rPr lang="nb-NO" b="1" dirty="0" smtClean="0">
                <a:latin typeface="Century Gothic" panose="020B0502020202020204" pitchFamily="34" charset="0"/>
              </a:rPr>
              <a:t>Når </a:t>
            </a:r>
            <a:r>
              <a:rPr lang="nb-NO" b="1" dirty="0">
                <a:latin typeface="Century Gothic" panose="020B0502020202020204" pitchFamily="34" charset="0"/>
              </a:rPr>
              <a:t>vår Herre og mester Jesus Kristus sier: «Gjør bot!» </a:t>
            </a:r>
          </a:p>
          <a:p>
            <a:pPr algn="ctr"/>
            <a:r>
              <a:rPr lang="nb-NO" b="1" dirty="0">
                <a:latin typeface="Century Gothic" panose="020B0502020202020204" pitchFamily="34" charset="0"/>
              </a:rPr>
              <a:t>så vil han, at hans troendes hele liv på jorden </a:t>
            </a:r>
          </a:p>
          <a:p>
            <a:pPr algn="ctr"/>
            <a:r>
              <a:rPr lang="nb-NO" b="1" dirty="0">
                <a:latin typeface="Century Gothic" panose="020B0502020202020204" pitchFamily="34" charset="0"/>
              </a:rPr>
              <a:t>skal være en uopphørlig bot.</a:t>
            </a:r>
          </a:p>
          <a:p>
            <a:endParaRPr lang="nb-NO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 94 andre tesene er faktisk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et forsvar for pavens lære om skjærsild og avlat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til forskjell fra </a:t>
            </a:r>
            <a:r>
              <a:rPr lang="nb-NO" dirty="0" err="1" smtClean="0">
                <a:latin typeface="Century Gothic" panose="020B0502020202020204" pitchFamily="34" charset="0"/>
              </a:rPr>
              <a:t>avlatshandlernes</a:t>
            </a:r>
            <a:r>
              <a:rPr lang="nb-NO" dirty="0" smtClean="0">
                <a:latin typeface="Century Gothic" panose="020B0502020202020204" pitchFamily="34" charset="0"/>
              </a:rPr>
              <a:t> vulgære fremferd:</a:t>
            </a:r>
          </a:p>
          <a:p>
            <a:pPr algn="ctr"/>
            <a:endParaRPr lang="nb-NO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Tese 27: … </a:t>
            </a:r>
            <a:r>
              <a:rPr lang="nb-NO" dirty="0" err="1">
                <a:latin typeface="Century Gothic" panose="020B0502020202020204" pitchFamily="34" charset="0"/>
              </a:rPr>
              <a:t>såsnart</a:t>
            </a:r>
            <a:r>
              <a:rPr lang="nb-NO" dirty="0">
                <a:latin typeface="Century Gothic" panose="020B0502020202020204" pitchFamily="34" charset="0"/>
              </a:rPr>
              <a:t> skillingen kastes i kisten og klinger, </a:t>
            </a:r>
            <a:br>
              <a:rPr lang="nb-NO" dirty="0">
                <a:latin typeface="Century Gothic" panose="020B0502020202020204" pitchFamily="34" charset="0"/>
              </a:rPr>
            </a:br>
            <a:r>
              <a:rPr lang="nb-NO" dirty="0">
                <a:latin typeface="Century Gothic" panose="020B0502020202020204" pitchFamily="34" charset="0"/>
              </a:rPr>
              <a:t>fra det øyeblikk farer sjelen ut </a:t>
            </a:r>
            <a:r>
              <a:rPr lang="nb-NO" dirty="0" err="1">
                <a:latin typeface="Century Gothic" panose="020B0502020202020204" pitchFamily="34" charset="0"/>
              </a:rPr>
              <a:t>af</a:t>
            </a:r>
            <a:r>
              <a:rPr lang="nb-NO" dirty="0">
                <a:latin typeface="Century Gothic" panose="020B0502020202020204" pitchFamily="34" charset="0"/>
              </a:rPr>
              <a:t> skjærsilden</a:t>
            </a:r>
            <a:r>
              <a:rPr lang="nb-NO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nb-NO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Tese 50: Man </a:t>
            </a:r>
            <a:r>
              <a:rPr lang="nb-NO" dirty="0">
                <a:latin typeface="Century Gothic" panose="020B0502020202020204" pitchFamily="34" charset="0"/>
              </a:rPr>
              <a:t>skal lære de kristne, at paven, </a:t>
            </a:r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hvis </a:t>
            </a:r>
            <a:r>
              <a:rPr lang="nb-NO" dirty="0">
                <a:latin typeface="Century Gothic" panose="020B0502020202020204" pitchFamily="34" charset="0"/>
              </a:rPr>
              <a:t>han </a:t>
            </a:r>
            <a:r>
              <a:rPr lang="nb-NO" dirty="0" smtClean="0">
                <a:latin typeface="Century Gothic" panose="020B0502020202020204" pitchFamily="34" charset="0"/>
              </a:rPr>
              <a:t>kjente </a:t>
            </a:r>
            <a:r>
              <a:rPr lang="nb-NO" dirty="0">
                <a:latin typeface="Century Gothic" panose="020B0502020202020204" pitchFamily="34" charset="0"/>
              </a:rPr>
              <a:t>til </a:t>
            </a:r>
            <a:r>
              <a:rPr lang="nb-NO" dirty="0" smtClean="0">
                <a:latin typeface="Century Gothic" panose="020B0502020202020204" pitchFamily="34" charset="0"/>
              </a:rPr>
              <a:t>avlats-predikantenes </a:t>
            </a:r>
            <a:r>
              <a:rPr lang="nb-NO" dirty="0" err="1">
                <a:latin typeface="Century Gothic" panose="020B0502020202020204" pitchFamily="34" charset="0"/>
              </a:rPr>
              <a:t>blodsugeri</a:t>
            </a:r>
            <a:r>
              <a:rPr lang="nb-NO" dirty="0">
                <a:latin typeface="Century Gothic" panose="020B0502020202020204" pitchFamily="34" charset="0"/>
              </a:rPr>
              <a:t>, </a:t>
            </a:r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heller ville</a:t>
            </a:r>
            <a:r>
              <a:rPr lang="nb-NO" dirty="0">
                <a:latin typeface="Century Gothic" panose="020B0502020202020204" pitchFamily="34" charset="0"/>
              </a:rPr>
              <a:t>, at st. Peters kirke blev </a:t>
            </a:r>
            <a:r>
              <a:rPr lang="nb-NO" dirty="0" smtClean="0">
                <a:latin typeface="Century Gothic" panose="020B0502020202020204" pitchFamily="34" charset="0"/>
              </a:rPr>
              <a:t>brent </a:t>
            </a:r>
            <a:r>
              <a:rPr lang="nb-NO" dirty="0">
                <a:latin typeface="Century Gothic" panose="020B0502020202020204" pitchFamily="34" charset="0"/>
              </a:rPr>
              <a:t>til aske, </a:t>
            </a:r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enn </a:t>
            </a:r>
            <a:r>
              <a:rPr lang="nb-NO" dirty="0">
                <a:latin typeface="Century Gothic" panose="020B0502020202020204" pitchFamily="34" charset="0"/>
              </a:rPr>
              <a:t>at den </a:t>
            </a:r>
            <a:r>
              <a:rPr lang="nb-NO" dirty="0" smtClean="0">
                <a:latin typeface="Century Gothic" panose="020B0502020202020204" pitchFamily="34" charset="0"/>
              </a:rPr>
              <a:t>skulle </a:t>
            </a:r>
            <a:r>
              <a:rPr lang="nb-NO" dirty="0">
                <a:latin typeface="Century Gothic" panose="020B0502020202020204" pitchFamily="34" charset="0"/>
              </a:rPr>
              <a:t>bli bygget med </a:t>
            </a:r>
            <a:r>
              <a:rPr lang="nb-NO" dirty="0" smtClean="0">
                <a:latin typeface="Century Gothic" panose="020B0502020202020204" pitchFamily="34" charset="0"/>
              </a:rPr>
              <a:t>kirkefolkets hud og kjøtt </a:t>
            </a:r>
            <a:r>
              <a:rPr lang="nb-NO" dirty="0">
                <a:latin typeface="Century Gothic" panose="020B0502020202020204" pitchFamily="34" charset="0"/>
              </a:rPr>
              <a:t>og ben</a:t>
            </a:r>
            <a:r>
              <a:rPr lang="nb-NO" dirty="0" smtClean="0">
                <a:latin typeface="Century Gothic" panose="020B0502020202020204" pitchFamily="34" charset="0"/>
              </a:rPr>
              <a:t>. </a:t>
            </a:r>
            <a:endParaRPr lang="nb-NO" dirty="0">
              <a:latin typeface="Century Gothic" panose="020B0502020202020204" pitchFamily="34" charset="0"/>
            </a:endParaRPr>
          </a:p>
          <a:p>
            <a:endParaRPr lang="nb-NO" sz="1200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De andre tesene viser hva Luther mente med første tese:</a:t>
            </a:r>
          </a:p>
          <a:p>
            <a:pPr algn="ctr"/>
            <a:endParaRPr lang="nb-NO" dirty="0" smtClean="0">
              <a:latin typeface="Century Gothic" panose="020B0502020202020204" pitchFamily="34" charset="0"/>
            </a:endParaRP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En troende kan ikke slippe å angre og bekjenne sine synder </a:t>
            </a:r>
          </a:p>
          <a:p>
            <a:pPr algn="ctr"/>
            <a:r>
              <a:rPr lang="nb-NO" dirty="0" smtClean="0">
                <a:latin typeface="Century Gothic" panose="020B0502020202020204" pitchFamily="34" charset="0"/>
              </a:rPr>
              <a:t>for resten av livet, ved å kjøpe et avlatsbrev. </a:t>
            </a:r>
          </a:p>
          <a:p>
            <a:pPr algn="ctr"/>
            <a:r>
              <a:rPr lang="nb-NO" b="1" dirty="0" smtClean="0">
                <a:latin typeface="Century Gothic" panose="020B0502020202020204" pitchFamily="34" charset="0"/>
              </a:rPr>
              <a:t>Så lenge du lever, gjelder det at når du faller i synd, </a:t>
            </a:r>
          </a:p>
          <a:p>
            <a:pPr algn="ctr"/>
            <a:r>
              <a:rPr lang="nb-NO" b="1" dirty="0" smtClean="0">
                <a:latin typeface="Century Gothic" panose="020B0502020202020204" pitchFamily="34" charset="0"/>
              </a:rPr>
              <a:t>må du angre og bekjenne og vende deg bort fra synden.</a:t>
            </a:r>
          </a:p>
          <a:p>
            <a:endParaRPr lang="nb-N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2976" y="-1"/>
            <a:ext cx="10369024" cy="6858001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1895465" y="6479070"/>
            <a:ext cx="706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Broder </a:t>
            </a:r>
            <a:r>
              <a:rPr lang="nb-NO" dirty="0">
                <a:solidFill>
                  <a:srgbClr val="002060"/>
                </a:solidFill>
                <a:latin typeface="Century Gothic" panose="020B0502020202020204" pitchFamily="34" charset="0"/>
              </a:rPr>
              <a:t>Charles </a:t>
            </a:r>
            <a:r>
              <a:rPr lang="nb-NO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Career</a:t>
            </a:r>
            <a:r>
              <a:rPr lang="nb-NO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nb-NO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– </a:t>
            </a:r>
            <a:r>
              <a:rPr lang="nb-NO" dirty="0">
                <a:solidFill>
                  <a:srgbClr val="002060"/>
                </a:solidFill>
                <a:latin typeface="Century Gothic" panose="020B0502020202020204" pitchFamily="34" charset="0"/>
              </a:rPr>
              <a:t>hadde studert luthersk teologi i </a:t>
            </a:r>
            <a:r>
              <a:rPr lang="nb-NO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Lund.</a:t>
            </a:r>
            <a:endParaRPr lang="nb-NO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8658"/>
            <a:ext cx="4572000" cy="30449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463" y="4424889"/>
            <a:ext cx="4487749" cy="205418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81"/>
          <a:stretch/>
        </p:blipFill>
        <p:spPr>
          <a:xfrm>
            <a:off x="656823" y="-6548"/>
            <a:ext cx="3915177" cy="343865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62" y="426"/>
            <a:ext cx="1749422" cy="265304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" y="2508400"/>
            <a:ext cx="1748760" cy="397401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0326760" y="6217460"/>
            <a:ext cx="102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1967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-42622" y="2893245"/>
            <a:ext cx="1830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Evang</a:t>
            </a:r>
            <a:r>
              <a:rPr lang="nb-NO" sz="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elisch-lutheriscen</a:t>
            </a:r>
            <a:r>
              <a:rPr lang="nb-NO" sz="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b-NO" sz="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Beichte</a:t>
            </a:r>
            <a:endParaRPr lang="nb-NO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119" y="5093538"/>
            <a:ext cx="929649" cy="111104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4429374" y="80079"/>
            <a:ext cx="7905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Et møte med katolisismen etter 2. vatikankonsil 1962-65</a:t>
            </a:r>
            <a:endParaRPr lang="nb-NO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982210" y="650326"/>
            <a:ext cx="432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nb-NO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Wo</a:t>
            </a:r>
            <a:r>
              <a:rPr lang="nb-NO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nb-NO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man hier Messen </a:t>
            </a:r>
            <a:r>
              <a:rPr lang="nb-NO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kaufen</a:t>
            </a:r>
            <a:r>
              <a:rPr lang="nb-NO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?»</a:t>
            </a:r>
            <a:endParaRPr lang="nb-NO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786</Words>
  <Application>Microsoft Macintosh PowerPoint</Application>
  <PresentationFormat>Widescreen</PresentationFormat>
  <Paragraphs>233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Century Gothic</vt:lpstr>
      <vt:lpstr>Wingdings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Harald Kaasa Hammer</dc:creator>
  <cp:lastModifiedBy>Harald Kaasa Hammer</cp:lastModifiedBy>
  <cp:revision>170</cp:revision>
  <cp:lastPrinted>2015-10-14T11:51:11Z</cp:lastPrinted>
  <dcterms:created xsi:type="dcterms:W3CDTF">2015-05-23T08:29:34Z</dcterms:created>
  <dcterms:modified xsi:type="dcterms:W3CDTF">2016-06-06T09:42:59Z</dcterms:modified>
</cp:coreProperties>
</file>