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3" r:id="rId12"/>
    <p:sldId id="269" r:id="rId13"/>
    <p:sldId id="275" r:id="rId14"/>
    <p:sldId id="270" r:id="rId15"/>
    <p:sldId id="276" r:id="rId16"/>
    <p:sldId id="272" r:id="rId17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32" autoAdjust="0"/>
  </p:normalViewPr>
  <p:slideViewPr>
    <p:cSldViewPr>
      <p:cViewPr varScale="1">
        <p:scale>
          <a:sx n="103" d="100"/>
          <a:sy n="103" d="100"/>
        </p:scale>
        <p:origin x="7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626" y="0"/>
            <a:ext cx="2919565" cy="49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0868"/>
            <a:ext cx="2919565" cy="493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626" y="9370868"/>
            <a:ext cx="2919565" cy="493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32B6E8E-2DE0-4DD0-BD0D-E429B9B766F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41091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B6AE5-D8B1-44CC-AC92-6035AFE0F34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7143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352E9-487C-488E-B61E-3CBE31776FE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5280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27E1F-4D46-46C4-82C0-30D589B88C2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8942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7A362F-8968-4313-8E13-39E0766474E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6731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DF106-9F1A-4DE8-B4AD-4148A59CFB2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9218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2EEA9-69C1-4E2B-A9FF-AE0630CDFD6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7859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A6C7C8-80EB-4202-9BD6-04E896751F0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065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41821-4D84-47D9-965C-20A9A665DDC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72907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6EF98-5F85-4F5C-B9A7-75D0DCF2187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9025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711A5-33E2-4F2E-92EF-FCF14D2CF2F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2526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ADC57-D960-4E0C-9C1E-628AD1FC9CC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8308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A8BDCD7C-EA51-44BF-9964-1D30DBD806B2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76672"/>
            <a:ext cx="7772400" cy="1143000"/>
          </a:xfrm>
        </p:spPr>
        <p:txBody>
          <a:bodyPr/>
          <a:lstStyle/>
          <a:p>
            <a:r>
              <a:rPr lang="nb-NO" altLang="nb-NO" dirty="0"/>
              <a:t>En hellig allmenn kirke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16832"/>
            <a:ext cx="6400800" cy="1752600"/>
          </a:xfrm>
        </p:spPr>
        <p:txBody>
          <a:bodyPr/>
          <a:lstStyle/>
          <a:p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Hvordan kan lutherske bekjennelsesbevegelser ta vare på kirkens katolisitet i en fragmentarisk situasjon?</a:t>
            </a:r>
          </a:p>
          <a:p>
            <a:endParaRPr lang="nb-NO" altLang="nb-NO" sz="3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0"/>
              </a:spcBef>
            </a:pPr>
            <a:r>
              <a:rPr lang="nb-NO" altLang="nb-NO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Foredrag ved de nordiske lutherske bekjennelsesbevegelsers konferanse på</a:t>
            </a:r>
            <a:r>
              <a:rPr lang="nb-NO" altLang="nb-NO" sz="24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Fjellhaug</a:t>
            </a:r>
          </a:p>
          <a:p>
            <a:r>
              <a:rPr lang="nb-NO" altLang="nb-NO" sz="24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15. oktober 2016</a:t>
            </a:r>
          </a:p>
          <a:p>
            <a:r>
              <a:rPr lang="nb-NO" altLang="nb-NO" sz="2400" baseline="0" dirty="0">
                <a:solidFill>
                  <a:schemeClr val="tx1"/>
                </a:solidFill>
                <a:effectLst/>
              </a:rPr>
              <a:t>Knut Alfsvåg</a:t>
            </a:r>
          </a:p>
          <a:p>
            <a:r>
              <a:rPr lang="nb-NO" altLang="nb-NO" sz="2400" baseline="0" dirty="0">
                <a:solidFill>
                  <a:schemeClr val="tx1"/>
                </a:solidFill>
                <a:effectLst/>
              </a:rPr>
              <a:t>VID/MHS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0930" y="332656"/>
            <a:ext cx="7772400" cy="1143000"/>
          </a:xfrm>
        </p:spPr>
        <p:txBody>
          <a:bodyPr/>
          <a:lstStyle/>
          <a:p>
            <a:r>
              <a:rPr lang="nb-NO" dirty="0"/>
              <a:t>Fornektelsen</a:t>
            </a:r>
            <a:r>
              <a:rPr lang="nb-NO" baseline="0" dirty="0"/>
              <a:t> av reelt nærvær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50930" y="1340768"/>
            <a:ext cx="7772400" cy="4896544"/>
          </a:xfrm>
        </p:spPr>
        <p:txBody>
          <a:bodyPr/>
          <a:lstStyle/>
          <a:p>
            <a:r>
              <a:rPr lang="nb-NO" dirty="0"/>
              <a:t>Åpenbaringen reduseres</a:t>
            </a:r>
            <a:r>
              <a:rPr lang="nb-NO" baseline="0" dirty="0"/>
              <a:t> til kunnskap</a:t>
            </a:r>
          </a:p>
          <a:p>
            <a:pPr lvl="1"/>
            <a:r>
              <a:rPr lang="nb-NO" baseline="0" dirty="0"/>
              <a:t>som må </a:t>
            </a:r>
            <a:r>
              <a:rPr lang="nb-NO" baseline="0" dirty="0" err="1"/>
              <a:t>åndeliggjøres</a:t>
            </a:r>
            <a:r>
              <a:rPr lang="nb-NO" baseline="0" dirty="0"/>
              <a:t> av </a:t>
            </a:r>
            <a:r>
              <a:rPr lang="nb-NO" dirty="0"/>
              <a:t>mottagere</a:t>
            </a:r>
            <a:r>
              <a:rPr lang="nb-NO" baseline="0" dirty="0"/>
              <a:t>n</a:t>
            </a:r>
            <a:endParaRPr lang="nb-NO" dirty="0"/>
          </a:p>
          <a:p>
            <a:pPr lvl="0"/>
            <a:r>
              <a:rPr lang="nb-NO" dirty="0"/>
              <a:t>Fra hode til hjerte</a:t>
            </a:r>
          </a:p>
          <a:p>
            <a:pPr lvl="1"/>
            <a:r>
              <a:rPr lang="nb-NO" dirty="0"/>
              <a:t>Forholdet mellom ortodoksi</a:t>
            </a:r>
            <a:r>
              <a:rPr lang="nb-NO" baseline="0" dirty="0"/>
              <a:t> og pietisme</a:t>
            </a:r>
            <a:endParaRPr lang="nb-NO" dirty="0"/>
          </a:p>
          <a:p>
            <a:pPr lvl="1"/>
            <a:r>
              <a:rPr lang="nb-NO" dirty="0"/>
              <a:t>Den historisk-kritiske</a:t>
            </a:r>
            <a:r>
              <a:rPr lang="nb-NO" baseline="0" dirty="0"/>
              <a:t> bibelforskning. </a:t>
            </a:r>
          </a:p>
          <a:p>
            <a:pPr lvl="2"/>
            <a:r>
              <a:rPr lang="nb-NO" baseline="0" dirty="0"/>
              <a:t>Aktualisering som separat prosess.</a:t>
            </a:r>
          </a:p>
          <a:p>
            <a:pPr lvl="1"/>
            <a:r>
              <a:rPr lang="nb-NO" baseline="0" dirty="0"/>
              <a:t>Funksjonalisme i kirketenkningen</a:t>
            </a:r>
          </a:p>
          <a:p>
            <a:pPr lvl="2"/>
            <a:r>
              <a:rPr lang="nb-NO" baseline="0" dirty="0"/>
              <a:t>klassisk liberalteologi</a:t>
            </a:r>
          </a:p>
          <a:p>
            <a:pPr lvl="2"/>
            <a:r>
              <a:rPr lang="nb-NO" baseline="0" dirty="0"/>
              <a:t>kirkeveksttenkning</a:t>
            </a:r>
          </a:p>
          <a:p>
            <a:pPr lvl="0"/>
            <a:r>
              <a:rPr lang="nb-NO" baseline="0" dirty="0"/>
              <a:t>En form for nestorianisme</a:t>
            </a:r>
          </a:p>
        </p:txBody>
      </p:sp>
    </p:spTree>
    <p:extLst>
      <p:ext uri="{BB962C8B-B14F-4D97-AF65-F5344CB8AC3E}">
        <p14:creationId xmlns:p14="http://schemas.microsoft.com/office/powerpoint/2010/main" val="410979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Selvstendiggjøring av den religiøse kreativitet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Svermeriets problem</a:t>
            </a:r>
          </a:p>
          <a:p>
            <a:pPr lvl="1"/>
            <a:r>
              <a:rPr lang="nb-NO" dirty="0"/>
              <a:t>Den romersk-katolske</a:t>
            </a:r>
            <a:r>
              <a:rPr lang="nb-NO" baseline="0" dirty="0"/>
              <a:t> åpenbaringsforståelse og ekklesiologi</a:t>
            </a:r>
          </a:p>
          <a:p>
            <a:pPr lvl="2"/>
            <a:r>
              <a:rPr lang="nb-NO" dirty="0"/>
              <a:t>Det kirkelige</a:t>
            </a:r>
            <a:r>
              <a:rPr lang="nb-NO" baseline="0" dirty="0"/>
              <a:t> fellesskap blir selv dogmatisk produktivt</a:t>
            </a:r>
          </a:p>
          <a:p>
            <a:pPr lvl="1"/>
            <a:r>
              <a:rPr lang="nb-NO" baseline="0" dirty="0"/>
              <a:t>Den </a:t>
            </a:r>
            <a:r>
              <a:rPr lang="nb-NO" baseline="0" dirty="0" err="1"/>
              <a:t>pentekostale</a:t>
            </a:r>
            <a:r>
              <a:rPr lang="nb-NO" baseline="0" dirty="0"/>
              <a:t> og karismatiske bevegelse</a:t>
            </a:r>
          </a:p>
          <a:p>
            <a:pPr lvl="0"/>
            <a:r>
              <a:rPr lang="nb-NO" dirty="0"/>
              <a:t>Synkretistisk religionsteologi</a:t>
            </a:r>
          </a:p>
          <a:p>
            <a:pPr lvl="1"/>
            <a:r>
              <a:rPr lang="nb-NO" dirty="0"/>
              <a:t>Bibelfortellingen som illustrasjon</a:t>
            </a:r>
          </a:p>
          <a:p>
            <a:pPr lvl="0"/>
            <a:r>
              <a:rPr lang="nb-NO" dirty="0"/>
              <a:t>En form for gnostisisme</a:t>
            </a:r>
          </a:p>
        </p:txBody>
      </p:sp>
    </p:spTree>
    <p:extLst>
      <p:ext uri="{BB962C8B-B14F-4D97-AF65-F5344CB8AC3E}">
        <p14:creationId xmlns:p14="http://schemas.microsoft.com/office/powerpoint/2010/main" val="3915382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Frelses- og moralforståelse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Dersom fortellingen om Jesus er den eksklusive manifestering av guddommelig nærvær</a:t>
            </a:r>
          </a:p>
          <a:p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består katolisitet i</a:t>
            </a:r>
            <a:r>
              <a:rPr lang="nb-NO" sz="3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tillitsfull takknemlighet for tilgivelse og tjeneste</a:t>
            </a:r>
          </a:p>
          <a:p>
            <a:pPr lvl="1"/>
            <a:r>
              <a:rPr lang="nb-NO" dirty="0"/>
              <a:t>den ubetingede benådningen som frigjøring til medmenneskelighet</a:t>
            </a:r>
          </a:p>
        </p:txBody>
      </p:sp>
    </p:spTree>
    <p:extLst>
      <p:ext uri="{BB962C8B-B14F-4D97-AF65-F5344CB8AC3E}">
        <p14:creationId xmlns:p14="http://schemas.microsoft.com/office/powerpoint/2010/main" val="58950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6193" y="188640"/>
            <a:ext cx="7772400" cy="1143000"/>
          </a:xfrm>
        </p:spPr>
        <p:txBody>
          <a:bodyPr/>
          <a:lstStyle/>
          <a:p>
            <a:r>
              <a:rPr lang="nb-NO" dirty="0"/>
              <a:t>Fornektelsen</a:t>
            </a:r>
            <a:r>
              <a:rPr lang="nb-NO" baseline="0" dirty="0"/>
              <a:t> av reelt nærvær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193" y="1331640"/>
            <a:ext cx="7772400" cy="4114800"/>
          </a:xfrm>
        </p:spPr>
        <p:txBody>
          <a:bodyPr/>
          <a:lstStyle/>
          <a:p>
            <a:r>
              <a:rPr lang="nb-NO" dirty="0"/>
              <a:t>Frelse ikke forstått som reell nyskapelse</a:t>
            </a:r>
          </a:p>
          <a:p>
            <a:r>
              <a:rPr lang="nb-NO" dirty="0"/>
              <a:t>men som menneskets frie valg</a:t>
            </a:r>
          </a:p>
          <a:p>
            <a:pPr lvl="1"/>
            <a:r>
              <a:rPr lang="nb-NO" dirty="0" err="1"/>
              <a:t>semipelagianisme</a:t>
            </a:r>
            <a:r>
              <a:rPr lang="nb-NO" dirty="0"/>
              <a:t> og arminianisme</a:t>
            </a:r>
          </a:p>
          <a:p>
            <a:pPr lvl="0" rtl="0" eaLnBrk="0" fontAlgn="base" hangingPunct="0"/>
            <a:r>
              <a:rPr lang="nb-NO" sz="3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Etterfølgelse som praktiserbart krav</a:t>
            </a:r>
          </a:p>
          <a:p>
            <a:pPr lvl="1" rtl="0" eaLnBrk="0" fontAlgn="base" hangingPunct="0"/>
            <a:r>
              <a:rPr lang="nb-NO" sz="28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mennesket sin egen lovgiver</a:t>
            </a:r>
          </a:p>
          <a:p>
            <a:pPr lvl="0" rtl="0" eaLnBrk="0" fontAlgn="base" hangingPunct="0"/>
            <a:r>
              <a:rPr lang="nb-NO" sz="3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Sammehengen</a:t>
            </a:r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mellom antinomisme og moralisme</a:t>
            </a:r>
          </a:p>
          <a:p>
            <a:pPr lvl="0" rtl="0" eaLnBrk="0" fontAlgn="base" hangingPunct="0"/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Tydelig i den alternative samlivsetikken</a:t>
            </a:r>
          </a:p>
          <a:p>
            <a:pPr lvl="0" rtl="0" eaLnBrk="0" fontAlgn="base" hangingPunct="0"/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Former for nestorianisme</a:t>
            </a:r>
            <a:endParaRPr lang="nb-NO" baseline="0" dirty="0"/>
          </a:p>
        </p:txBody>
      </p:sp>
    </p:spTree>
    <p:extLst>
      <p:ext uri="{BB962C8B-B14F-4D97-AF65-F5344CB8AC3E}">
        <p14:creationId xmlns:p14="http://schemas.microsoft.com/office/powerpoint/2010/main" val="73216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0696" y="908720"/>
            <a:ext cx="7772400" cy="1143000"/>
          </a:xfrm>
        </p:spPr>
        <p:txBody>
          <a:bodyPr/>
          <a:lstStyle/>
          <a:p>
            <a:r>
              <a:rPr lang="nb-NO" dirty="0"/>
              <a:t>Selvstendiggjøring av den religiøse kreativitet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85999" y="2708920"/>
            <a:ext cx="7381794" cy="3303960"/>
          </a:xfrm>
        </p:spPr>
        <p:txBody>
          <a:bodyPr>
            <a:normAutofit/>
          </a:bodyPr>
          <a:lstStyle/>
          <a:p>
            <a:r>
              <a:rPr lang="nb-NO" dirty="0"/>
              <a:t>Jesus som religiøst relevant eksempel</a:t>
            </a:r>
          </a:p>
          <a:p>
            <a:pPr lvl="1"/>
            <a:r>
              <a:rPr lang="nb-NO" dirty="0"/>
              <a:t>Jesus-bildet i nyreligiøsiteten</a:t>
            </a:r>
          </a:p>
          <a:p>
            <a:pPr lvl="1"/>
            <a:r>
              <a:rPr lang="nb-NO" dirty="0"/>
              <a:t>Jesus-bildet i den liberale offentlighet</a:t>
            </a:r>
          </a:p>
          <a:p>
            <a:pPr lvl="0"/>
            <a:r>
              <a:rPr lang="nb-NO" dirty="0"/>
              <a:t>Domstanken</a:t>
            </a:r>
            <a:r>
              <a:rPr lang="nb-NO" baseline="0" dirty="0"/>
              <a:t> blir utydelig eller helt borte</a:t>
            </a:r>
            <a:endParaRPr lang="nb-NO" dirty="0"/>
          </a:p>
          <a:p>
            <a:pPr lvl="0"/>
            <a:r>
              <a:rPr lang="nb-NO" dirty="0"/>
              <a:t>Modernitetens</a:t>
            </a:r>
            <a:r>
              <a:rPr lang="nb-NO" baseline="0" dirty="0"/>
              <a:t> gnostiske religiøsitet</a:t>
            </a:r>
          </a:p>
        </p:txBody>
      </p:sp>
    </p:spTree>
    <p:extLst>
      <p:ext uri="{BB962C8B-B14F-4D97-AF65-F5344CB8AC3E}">
        <p14:creationId xmlns:p14="http://schemas.microsoft.com/office/powerpoint/2010/main" val="2075921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Uten en liturgisk feiring av det skapende og guddommelige nærvær</a:t>
            </a:r>
          </a:p>
          <a:p>
            <a:r>
              <a:rPr lang="nb-NO" dirty="0"/>
              <a:t>blir</a:t>
            </a:r>
            <a:r>
              <a:rPr lang="nb-NO" baseline="0" dirty="0"/>
              <a:t> skillet mellom Gud og menneske borte.</a:t>
            </a:r>
          </a:p>
          <a:p>
            <a:r>
              <a:rPr lang="nb-NO" baseline="0" dirty="0"/>
              <a:t>Religiøsitet blir da menneskets dyrkelse av seg selv</a:t>
            </a:r>
          </a:p>
          <a:p>
            <a:pPr lvl="1"/>
            <a:r>
              <a:rPr lang="nb-NO" baseline="0" dirty="0"/>
              <a:t>skal bekrefte </a:t>
            </a:r>
            <a:r>
              <a:rPr lang="nb-NO" dirty="0"/>
              <a:t>menneskets</a:t>
            </a:r>
            <a:r>
              <a:rPr lang="nb-NO" baseline="0" dirty="0"/>
              <a:t> religiøse og moralske autonomi</a:t>
            </a:r>
          </a:p>
          <a:p>
            <a:pPr lvl="1"/>
            <a:r>
              <a:rPr lang="nb-NO" baseline="0" dirty="0"/>
              <a:t>og vurderes etter sin grad av suksess på dette området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4025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Motstrategien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 Jesus-fokusert</a:t>
            </a:r>
            <a:r>
              <a:rPr lang="nb-NO" baseline="0" dirty="0"/>
              <a:t> gudstjeneste som ivaretar kontinuiteten i den kirkelige overlevering både når det gjelder form og innhold</a:t>
            </a:r>
          </a:p>
          <a:p>
            <a:r>
              <a:rPr lang="nb-NO" baseline="0" dirty="0"/>
              <a:t>Forutsetter en teologi med reell forankring i </a:t>
            </a:r>
            <a:r>
              <a:rPr lang="nb-NO" baseline="0" dirty="0" err="1"/>
              <a:t>tekstbasert</a:t>
            </a:r>
            <a:r>
              <a:rPr lang="nb-NO" baseline="0" dirty="0"/>
              <a:t> bibelutleggelse</a:t>
            </a:r>
          </a:p>
          <a:p>
            <a:r>
              <a:rPr lang="nb-NO" baseline="0" dirty="0"/>
              <a:t>som er styrt av apostlenes formidling og fortolkning av fortellingen om Jesus</a:t>
            </a:r>
          </a:p>
          <a:p>
            <a:r>
              <a:rPr lang="nb-NO" baseline="0" dirty="0"/>
              <a:t>forstått som reelt og nyskapende nærvær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952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5321" y="188640"/>
            <a:ext cx="7772400" cy="1143000"/>
          </a:xfrm>
        </p:spPr>
        <p:txBody>
          <a:bodyPr/>
          <a:lstStyle/>
          <a:p>
            <a:r>
              <a:rPr lang="nb-NO" dirty="0"/>
              <a:t>Kirkens katolisitet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4633" y="1349066"/>
            <a:ext cx="7773087" cy="5032261"/>
          </a:xfrm>
        </p:spPr>
        <p:txBody>
          <a:bodyPr>
            <a:normAutofit lnSpcReduction="10000"/>
          </a:bodyPr>
          <a:lstStyle/>
          <a:p>
            <a:r>
              <a:rPr lang="nb-NO" dirty="0"/>
              <a:t>Troen er alltid den samme</a:t>
            </a:r>
          </a:p>
          <a:p>
            <a:pPr lvl="1"/>
            <a:r>
              <a:rPr lang="nb-NO" dirty="0"/>
              <a:t>etter sitt innhold</a:t>
            </a:r>
          </a:p>
          <a:p>
            <a:pPr lvl="1"/>
            <a:r>
              <a:rPr lang="nb-NO" dirty="0"/>
              <a:t>og sine essensielle uttrykksformer</a:t>
            </a:r>
          </a:p>
          <a:p>
            <a:pPr lvl="0"/>
            <a:r>
              <a:rPr lang="nb-NO" dirty="0"/>
              <a:t>Normative kirkebeskrivelser formuleres i handlingsspråk</a:t>
            </a:r>
          </a:p>
          <a:p>
            <a:pPr lvl="1"/>
            <a:r>
              <a:rPr lang="nb-NO" dirty="0"/>
              <a:t>Apg 2,42</a:t>
            </a:r>
          </a:p>
          <a:p>
            <a:pPr lvl="2"/>
            <a:r>
              <a:rPr lang="nb-NO" dirty="0"/>
              <a:t>De fire </a:t>
            </a:r>
            <a:r>
              <a:rPr lang="nb-NO" dirty="0" err="1"/>
              <a:t>B’ene</a:t>
            </a:r>
            <a:endParaRPr lang="nb-NO" dirty="0"/>
          </a:p>
          <a:p>
            <a:pPr lvl="1"/>
            <a:r>
              <a:rPr lang="nb-NO" dirty="0"/>
              <a:t>CA 7</a:t>
            </a:r>
          </a:p>
          <a:p>
            <a:pPr lvl="0"/>
            <a:r>
              <a:rPr lang="nb-NO" dirty="0"/>
              <a:t>Katolisitet har både med form og innhold å gjøre</a:t>
            </a:r>
          </a:p>
        </p:txBody>
      </p:sp>
    </p:spTree>
    <p:extLst>
      <p:ext uri="{BB962C8B-B14F-4D97-AF65-F5344CB8AC3E}">
        <p14:creationId xmlns:p14="http://schemas.microsoft.com/office/powerpoint/2010/main" val="331775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fragmentariske situasjonen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forstår alle stykkevis</a:t>
            </a:r>
            <a:endParaRPr lang="nb-NO" baseline="0" dirty="0"/>
          </a:p>
          <a:p>
            <a:pPr lvl="1"/>
            <a:r>
              <a:rPr lang="nb-NO" dirty="0"/>
              <a:t>1 Kor 13,9</a:t>
            </a:r>
          </a:p>
          <a:p>
            <a:pPr lvl="0"/>
            <a:r>
              <a:rPr lang="nb-NO" dirty="0"/>
              <a:t>Blir et problem når en insisterer på at et delperspektiv er det hele</a:t>
            </a:r>
          </a:p>
          <a:p>
            <a:pPr lvl="1"/>
            <a:r>
              <a:rPr lang="nb-NO" dirty="0"/>
              <a:t>Skaper grupper i kirken</a:t>
            </a:r>
          </a:p>
          <a:p>
            <a:pPr lvl="1"/>
            <a:r>
              <a:rPr lang="nb-NO" dirty="0"/>
              <a:t>Gruppe </a:t>
            </a:r>
            <a:r>
              <a:rPr lang="nb-NO" sz="2800" dirty="0">
                <a:solidFill>
                  <a:schemeClr val="tx1"/>
                </a:solidFill>
                <a:effectLst/>
                <a:latin typeface="+mn-lt"/>
              </a:rPr>
              <a:t>–</a:t>
            </a:r>
            <a:r>
              <a:rPr lang="nb-NO" dirty="0"/>
              <a:t> </a:t>
            </a:r>
            <a:r>
              <a:rPr lang="el-GR" dirty="0"/>
              <a:t>αἵρεσις</a:t>
            </a:r>
            <a:r>
              <a:rPr lang="nb-NO" dirty="0"/>
              <a:t> – heresi – vranglære</a:t>
            </a:r>
          </a:p>
          <a:p>
            <a:pPr lvl="2"/>
            <a:r>
              <a:rPr lang="nb-NO" dirty="0"/>
              <a:t>1 Kor 11,19</a:t>
            </a:r>
          </a:p>
          <a:p>
            <a:pPr lvl="1"/>
            <a:r>
              <a:rPr lang="nb-NO" dirty="0"/>
              <a:t>En stående utfordring!</a:t>
            </a:r>
          </a:p>
        </p:txBody>
      </p:sp>
    </p:spTree>
    <p:extLst>
      <p:ext uri="{BB962C8B-B14F-4D97-AF65-F5344CB8AC3E}">
        <p14:creationId xmlns:p14="http://schemas.microsoft.com/office/powerpoint/2010/main" val="279593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nb-NO" dirty="0"/>
              <a:t>Hvordan motvirke fragmentering?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968552"/>
          </a:xfrm>
        </p:spPr>
        <p:txBody>
          <a:bodyPr>
            <a:normAutofit/>
          </a:bodyPr>
          <a:lstStyle/>
          <a:p>
            <a:r>
              <a:rPr lang="nb-NO" dirty="0"/>
              <a:t>Skjer gjennom en klar forståelse av kjernen i den kristne tro og dens implikasjoner</a:t>
            </a:r>
          </a:p>
          <a:p>
            <a:r>
              <a:rPr lang="nb-NO" baseline="0" dirty="0"/>
              <a:t>Kjernen i den kristne tro: Fortellingen om Jesus</a:t>
            </a:r>
          </a:p>
          <a:p>
            <a:pPr lvl="1"/>
            <a:r>
              <a:rPr lang="nb-NO" baseline="0" dirty="0"/>
              <a:t>Forstått som manifestering av guddommelig nærvær i verden</a:t>
            </a:r>
          </a:p>
          <a:p>
            <a:pPr rtl="0" eaLnBrk="0" fontAlgn="base" hangingPunct="0"/>
            <a:r>
              <a:rPr lang="nb-NO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nb-NO" sz="3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mennesket Jesus er Guds fylde manifestert</a:t>
            </a:r>
            <a:endParaRPr lang="nb-NO" sz="3200" dirty="0">
              <a:effectLst/>
            </a:endParaRPr>
          </a:p>
          <a:p>
            <a:pPr lvl="1" rtl="0" eaLnBrk="0" fontAlgn="base" hangingPunct="0"/>
            <a:r>
              <a:rPr lang="nb-NO" sz="28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 1,19</a:t>
            </a:r>
          </a:p>
        </p:txBody>
      </p:sp>
    </p:spTree>
    <p:extLst>
      <p:ext uri="{BB962C8B-B14F-4D97-AF65-F5344CB8AC3E}">
        <p14:creationId xmlns:p14="http://schemas.microsoft.com/office/powerpoint/2010/main" val="2995346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nb-NO" dirty="0"/>
              <a:t>Katolisitetens utfordring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64842" y="1412776"/>
            <a:ext cx="7793358" cy="5040560"/>
          </a:xfrm>
        </p:spPr>
        <p:txBody>
          <a:bodyPr>
            <a:normAutofit lnSpcReduction="10000"/>
          </a:bodyPr>
          <a:lstStyle/>
          <a:p>
            <a:r>
              <a:rPr lang="nb-NO" dirty="0"/>
              <a:t>Å holde fast på forståelsen av fortellingen om Jesus som det guddommelige nærværets uerstattelige og aktuelle konkretisering</a:t>
            </a:r>
          </a:p>
          <a:p>
            <a:r>
              <a:rPr lang="nb-NO" dirty="0"/>
              <a:t>De to fristelsene:</a:t>
            </a:r>
          </a:p>
          <a:p>
            <a:pPr lvl="1"/>
            <a:r>
              <a:rPr lang="nb-NO" dirty="0"/>
              <a:t>Å svekke nærværets</a:t>
            </a:r>
            <a:r>
              <a:rPr lang="nb-NO" baseline="0" dirty="0"/>
              <a:t> eksklusivitet</a:t>
            </a:r>
            <a:endParaRPr lang="nb-NO" dirty="0"/>
          </a:p>
          <a:p>
            <a:pPr lvl="2"/>
            <a:r>
              <a:rPr lang="nb-NO" dirty="0"/>
              <a:t>Gud kan vel også være andre steder? </a:t>
            </a:r>
            <a:endParaRPr lang="nb-NO" baseline="0" dirty="0"/>
          </a:p>
          <a:p>
            <a:pPr lvl="1"/>
            <a:r>
              <a:rPr lang="nb-NO" dirty="0"/>
              <a:t>Å svekke nærværets</a:t>
            </a:r>
            <a:r>
              <a:rPr lang="nb-NO" baseline="0" dirty="0"/>
              <a:t> realitet</a:t>
            </a:r>
          </a:p>
          <a:p>
            <a:pPr lvl="2"/>
            <a:r>
              <a:rPr lang="nb-NO" dirty="0"/>
              <a:t>Må det være akkurat slik det står? Kan vi ikke gjøre det på andre måter nå?</a:t>
            </a:r>
          </a:p>
          <a:p>
            <a:pPr lvl="0"/>
            <a:r>
              <a:rPr lang="nb-NO" dirty="0"/>
              <a:t>Fornektelse av nærværets eksklusivitet og realitet fører nødvendigvis til fragmentering</a:t>
            </a:r>
          </a:p>
        </p:txBody>
      </p:sp>
    </p:spTree>
    <p:extLst>
      <p:ext uri="{BB962C8B-B14F-4D97-AF65-F5344CB8AC3E}">
        <p14:creationId xmlns:p14="http://schemas.microsoft.com/office/powerpoint/2010/main" val="200482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 oldkirkelige eksemplene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Fornektelse av eksklusiviteten: Gnostisisme. Åpenbaringen</a:t>
            </a:r>
            <a:r>
              <a:rPr lang="nb-NO" baseline="0" dirty="0"/>
              <a:t> som illustrasjon</a:t>
            </a:r>
            <a:endParaRPr lang="nb-NO" dirty="0"/>
          </a:p>
          <a:p>
            <a:r>
              <a:rPr lang="nb-NO" dirty="0"/>
              <a:t>Fornektelse av realiteten: Arianisme</a:t>
            </a:r>
            <a:r>
              <a:rPr lang="nb-NO" baseline="0" dirty="0"/>
              <a:t> og doketisme. Åpenbaring med filter</a:t>
            </a:r>
          </a:p>
          <a:p>
            <a:r>
              <a:rPr lang="nb-NO" baseline="0" dirty="0"/>
              <a:t>Motstrategien: Inkarnasjonsrealisme</a:t>
            </a:r>
          </a:p>
          <a:p>
            <a:pPr lvl="1"/>
            <a:r>
              <a:rPr lang="nb-NO" dirty="0"/>
              <a:t>1 </a:t>
            </a:r>
            <a:r>
              <a:rPr lang="nb-NO" dirty="0" err="1"/>
              <a:t>Joh</a:t>
            </a:r>
            <a:r>
              <a:rPr lang="nb-NO" dirty="0"/>
              <a:t> 4,2</a:t>
            </a:r>
          </a:p>
          <a:p>
            <a:pPr lvl="1"/>
            <a:r>
              <a:rPr lang="nb-NO" dirty="0" err="1"/>
              <a:t>Nikenum</a:t>
            </a:r>
            <a:r>
              <a:rPr lang="nb-NO" dirty="0"/>
              <a:t>: Sønnen er Gud av Gud</a:t>
            </a:r>
          </a:p>
        </p:txBody>
      </p:sp>
    </p:spTree>
    <p:extLst>
      <p:ext uri="{BB962C8B-B14F-4D97-AF65-F5344CB8AC3E}">
        <p14:creationId xmlns:p14="http://schemas.microsoft.com/office/powerpoint/2010/main" val="306672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Chalkedons tonaturkristologi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Presisert inkarnasjonsrealisme</a:t>
            </a:r>
          </a:p>
          <a:p>
            <a:pPr lvl="1"/>
            <a:r>
              <a:rPr lang="nb-NO" dirty="0"/>
              <a:t>uten sammenblanding, uten adskillelse</a:t>
            </a:r>
          </a:p>
          <a:p>
            <a:pPr lvl="0"/>
            <a:r>
              <a:rPr lang="nb-NO" dirty="0"/>
              <a:t>Sammenblandingen fornekter eksklusiviteten</a:t>
            </a:r>
          </a:p>
          <a:p>
            <a:pPr lvl="0"/>
            <a:r>
              <a:rPr lang="nb-NO" dirty="0"/>
              <a:t>Adskillelsen fornekter realiteten</a:t>
            </a:r>
          </a:p>
          <a:p>
            <a:pPr lvl="0"/>
            <a:r>
              <a:rPr lang="nb-NO" dirty="0"/>
              <a:t>Ligger også til grunn for CAs forståelse av katolisiteten</a:t>
            </a:r>
          </a:p>
          <a:p>
            <a:pPr lvl="1"/>
            <a:r>
              <a:rPr lang="nb-NO" dirty="0"/>
              <a:t>Jfr. art. 1 og 3</a:t>
            </a:r>
          </a:p>
        </p:txBody>
      </p:sp>
    </p:spTree>
    <p:extLst>
      <p:ext uri="{BB962C8B-B14F-4D97-AF65-F5344CB8AC3E}">
        <p14:creationId xmlns:p14="http://schemas.microsoft.com/office/powerpoint/2010/main" val="82897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 avvik – to problemstillinger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Fornektelse av inkarnasjonens</a:t>
            </a:r>
            <a:r>
              <a:rPr lang="nb-NO" baseline="0" dirty="0"/>
              <a:t> eksklusivitet og realitet</a:t>
            </a:r>
          </a:p>
          <a:p>
            <a:pPr lvl="1"/>
            <a:r>
              <a:rPr lang="nb-NO" baseline="0" dirty="0"/>
              <a:t>altså sammenblanding eller adskillelse</a:t>
            </a:r>
          </a:p>
          <a:p>
            <a:r>
              <a:rPr lang="nb-NO" baseline="0" dirty="0"/>
              <a:t>Anvendt på </a:t>
            </a:r>
          </a:p>
          <a:p>
            <a:pPr lvl="1"/>
            <a:r>
              <a:rPr lang="nb-NO" dirty="0"/>
              <a:t>Åpenbarings- og kirkeforståelse</a:t>
            </a:r>
            <a:r>
              <a:rPr lang="nb-NO" baseline="0" dirty="0"/>
              <a:t> </a:t>
            </a:r>
          </a:p>
          <a:p>
            <a:pPr lvl="1"/>
            <a:r>
              <a:rPr lang="nb-NO" baseline="0" dirty="0"/>
              <a:t>Frelses- og moralforståelse</a:t>
            </a:r>
          </a:p>
        </p:txBody>
      </p:sp>
    </p:spTree>
    <p:extLst>
      <p:ext uri="{BB962C8B-B14F-4D97-AF65-F5344CB8AC3E}">
        <p14:creationId xmlns:p14="http://schemas.microsoft.com/office/powerpoint/2010/main" val="1701815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Åpenbarings-</a:t>
            </a:r>
            <a:r>
              <a:rPr lang="nb-NO" baseline="0" dirty="0"/>
              <a:t> og kirkeforståelse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Dersom fortellingen om Jesus er en reell og eksklusiv manifestering av guddommelig nærvær</a:t>
            </a:r>
          </a:p>
          <a:p>
            <a:r>
              <a:rPr lang="nb-NO" dirty="0"/>
              <a:t>består katolisitet i liturgisk feiring</a:t>
            </a:r>
            <a:r>
              <a:rPr lang="nb-NO" baseline="0" dirty="0"/>
              <a:t> av guddommelig nærvær manifestert gjennom lesning og utleggelse av bibelteksten</a:t>
            </a:r>
          </a:p>
          <a:p>
            <a:r>
              <a:rPr lang="nb-NO" baseline="0" dirty="0"/>
              <a:t>Den klassiske kristne gudstjeneste: Apg 2,42 og CA 7</a:t>
            </a:r>
          </a:p>
        </p:txBody>
      </p:sp>
    </p:spTree>
    <p:extLst>
      <p:ext uri="{BB962C8B-B14F-4D97-AF65-F5344CB8AC3E}">
        <p14:creationId xmlns:p14="http://schemas.microsoft.com/office/powerpoint/2010/main" val="1742168316"/>
      </p:ext>
    </p:extLst>
  </p:cSld>
  <p:clrMapOvr>
    <a:masterClrMapping/>
  </p:clrMapOvr>
</p:sld>
</file>

<file path=ppt/theme/theme1.xml><?xml version="1.0" encoding="utf-8"?>
<a:theme xmlns:a="http://schemas.openxmlformats.org/drawingml/2006/main" name="Tom presentasjon">
  <a:themeElements>
    <a:clrScheme name="Tom presentasjon.pot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Tom presentasj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om presentasj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sj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sj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sj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sj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sj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sj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C:\Programfiler\Microsoft Office\Maler\Tom presentasjon.pot</Template>
  <TotalTime>1119</TotalTime>
  <Words>611</Words>
  <Application>Microsoft Office PowerPoint</Application>
  <PresentationFormat>Skjermfremvisning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8" baseType="lpstr">
      <vt:lpstr>Times New Roman</vt:lpstr>
      <vt:lpstr>Tom presentasjon</vt:lpstr>
      <vt:lpstr>En hellig allmenn kirke</vt:lpstr>
      <vt:lpstr>Kirkens katolisitet</vt:lpstr>
      <vt:lpstr>Den fragmentariske situasjonen</vt:lpstr>
      <vt:lpstr>Hvordan motvirke fragmentering?</vt:lpstr>
      <vt:lpstr>Katolisitetens utfordring</vt:lpstr>
      <vt:lpstr>De oldkirkelige eksemplene</vt:lpstr>
      <vt:lpstr>Chalkedons tonaturkristologi</vt:lpstr>
      <vt:lpstr>To avvik – to problemstillinger</vt:lpstr>
      <vt:lpstr>Åpenbarings- og kirkeforståelse</vt:lpstr>
      <vt:lpstr>Fornektelsen av reelt nærvær</vt:lpstr>
      <vt:lpstr>Selvstendiggjøring av den religiøse kreativitet</vt:lpstr>
      <vt:lpstr>Frelses- og moralforståelse</vt:lpstr>
      <vt:lpstr>Fornektelsen av reelt nærvær</vt:lpstr>
      <vt:lpstr>Selvstendiggjøring av den religiøse kreativitet</vt:lpstr>
      <vt:lpstr>Oppsummering</vt:lpstr>
      <vt:lpstr>Motstrategien</vt:lpstr>
    </vt:vector>
  </TitlesOfParts>
  <Company>Misjonshøgskolen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Forelesninger til Examen Philosophicum</dc:title>
  <dc:creator>Knut Alfsvåg</dc:creator>
  <cp:lastModifiedBy>Knut Alfsvåg</cp:lastModifiedBy>
  <cp:revision>99</cp:revision>
  <cp:lastPrinted>2016-10-12T11:36:35Z</cp:lastPrinted>
  <dcterms:created xsi:type="dcterms:W3CDTF">2005-11-30T08:45:03Z</dcterms:created>
  <dcterms:modified xsi:type="dcterms:W3CDTF">2016-10-19T18:43:38Z</dcterms:modified>
</cp:coreProperties>
</file>