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1" r:id="rId11"/>
    <p:sldId id="265" r:id="rId12"/>
    <p:sldId id="267" r:id="rId13"/>
    <p:sldId id="268" r:id="rId14"/>
    <p:sldId id="269" r:id="rId15"/>
    <p:sldId id="270" r:id="rId16"/>
    <p:sldId id="272" r:id="rId17"/>
    <p:sldId id="273" r:id="rId18"/>
    <p:sldId id="274"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b-NO"/>
              <a:t>Klikk for å redigere tittelstil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67233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162310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58126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2907388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1424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1068378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3386638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b-NO"/>
              <a:t>Klikk for å redigere tittelstil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3497638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208012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56F7BCF7-3B95-43A0-A256-0A82574A6D0A}" type="datetimeFigureOut">
              <a:rPr lang="nb-NO" smtClean="0"/>
              <a:t>23.01.2024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375007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56F7BCF7-3B95-43A0-A256-0A82574A6D0A}" type="datetimeFigureOut">
              <a:rPr lang="nb-NO" smtClean="0"/>
              <a:t>23.01.2024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1671135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56F7BCF7-3B95-43A0-A256-0A82574A6D0A}" type="datetimeFigureOut">
              <a:rPr lang="nb-NO" smtClean="0"/>
              <a:t>23.01.2024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234804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56F7BCF7-3B95-43A0-A256-0A82574A6D0A}" type="datetimeFigureOut">
              <a:rPr lang="nb-NO" smtClean="0"/>
              <a:t>23.01.2024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153357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7BCF7-3B95-43A0-A256-0A82574A6D0A}" type="datetimeFigureOut">
              <a:rPr lang="nb-NO" smtClean="0"/>
              <a:t>23.01.2024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33123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b-NO"/>
              <a:t>Klikk for å redigere tittelstil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56F7BCF7-3B95-43A0-A256-0A82574A6D0A}" type="datetimeFigureOut">
              <a:rPr lang="nb-NO" smtClean="0"/>
              <a:t>23.01.2024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257030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56F7BCF7-3B95-43A0-A256-0A82574A6D0A}" type="datetimeFigureOut">
              <a:rPr lang="nb-NO" smtClean="0"/>
              <a:t>23.01.2024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5FE3878-205D-4A54-9BBB-1386EB165AB2}" type="slidenum">
              <a:rPr lang="nb-NO" smtClean="0"/>
              <a:t>‹#›</a:t>
            </a:fld>
            <a:endParaRPr lang="nb-NO"/>
          </a:p>
        </p:txBody>
      </p:sp>
    </p:spTree>
    <p:extLst>
      <p:ext uri="{BB962C8B-B14F-4D97-AF65-F5344CB8AC3E}">
        <p14:creationId xmlns:p14="http://schemas.microsoft.com/office/powerpoint/2010/main" val="655391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F7BCF7-3B95-43A0-A256-0A82574A6D0A}" type="datetimeFigureOut">
              <a:rPr lang="nb-NO" smtClean="0"/>
              <a:t>23.01.2024</a:t>
            </a:fld>
            <a:endParaRPr lang="nb-N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FE3878-205D-4A54-9BBB-1386EB165AB2}" type="slidenum">
              <a:rPr lang="nb-NO" smtClean="0"/>
              <a:t>‹#›</a:t>
            </a:fld>
            <a:endParaRPr lang="nb-NO"/>
          </a:p>
        </p:txBody>
      </p:sp>
    </p:spTree>
    <p:extLst>
      <p:ext uri="{BB962C8B-B14F-4D97-AF65-F5344CB8AC3E}">
        <p14:creationId xmlns:p14="http://schemas.microsoft.com/office/powerpoint/2010/main" val="3936328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Undertittel 2">
            <a:extLst>
              <a:ext uri="{FF2B5EF4-FFF2-40B4-BE49-F238E27FC236}">
                <a16:creationId xmlns:a16="http://schemas.microsoft.com/office/drawing/2014/main" id="{866E3CB1-EBF1-CC44-E4A6-94212A642F42}"/>
              </a:ext>
            </a:extLst>
          </p:cNvPr>
          <p:cNvSpPr>
            <a:spLocks noGrp="1"/>
          </p:cNvSpPr>
          <p:nvPr>
            <p:ph type="subTitle" idx="1"/>
          </p:nvPr>
        </p:nvSpPr>
        <p:spPr>
          <a:xfrm>
            <a:off x="1507067" y="4050833"/>
            <a:ext cx="7766936" cy="1096899"/>
          </a:xfrm>
        </p:spPr>
        <p:txBody>
          <a:bodyPr>
            <a:normAutofit/>
          </a:bodyPr>
          <a:lstStyle/>
          <a:p>
            <a:pPr>
              <a:lnSpc>
                <a:spcPct val="90000"/>
              </a:lnSpc>
            </a:pPr>
            <a:endParaRPr lang="nb-NO"/>
          </a:p>
          <a:p>
            <a:pPr>
              <a:lnSpc>
                <a:spcPct val="90000"/>
              </a:lnSpc>
            </a:pPr>
            <a:r>
              <a:rPr lang="nb-NO"/>
              <a:t>FBB-kurs 22.1.2024</a:t>
            </a:r>
          </a:p>
          <a:p>
            <a:pPr>
              <a:lnSpc>
                <a:spcPct val="90000"/>
              </a:lnSpc>
            </a:pPr>
            <a:r>
              <a:rPr lang="nb-NO"/>
              <a:t>Erling Lundeby</a:t>
            </a:r>
          </a:p>
        </p:txBody>
      </p:sp>
      <p:sp>
        <p:nvSpPr>
          <p:cNvPr id="2" name="Tittel 1">
            <a:extLst>
              <a:ext uri="{FF2B5EF4-FFF2-40B4-BE49-F238E27FC236}">
                <a16:creationId xmlns:a16="http://schemas.microsoft.com/office/drawing/2014/main" id="{B563576D-40C0-8B9B-E460-D8774B58F599}"/>
              </a:ext>
            </a:extLst>
          </p:cNvPr>
          <p:cNvSpPr>
            <a:spLocks noGrp="1"/>
          </p:cNvSpPr>
          <p:nvPr>
            <p:ph type="ctrTitle"/>
          </p:nvPr>
        </p:nvSpPr>
        <p:spPr>
          <a:xfrm>
            <a:off x="1507067" y="1397000"/>
            <a:ext cx="7766936" cy="2653836"/>
          </a:xfrm>
        </p:spPr>
        <p:txBody>
          <a:bodyPr>
            <a:normAutofit/>
          </a:bodyPr>
          <a:lstStyle/>
          <a:p>
            <a:r>
              <a:rPr lang="nb-NO"/>
              <a:t>Et luthersk embetssyn</a:t>
            </a:r>
            <a:br>
              <a:rPr lang="nb-NO"/>
            </a:br>
            <a:r>
              <a:rPr lang="nb-NO"/>
              <a:t>Innstiftelse og rett kall CA 5 og 14</a:t>
            </a:r>
          </a:p>
        </p:txBody>
      </p:sp>
    </p:spTree>
    <p:extLst>
      <p:ext uri="{BB962C8B-B14F-4D97-AF65-F5344CB8AC3E}">
        <p14:creationId xmlns:p14="http://schemas.microsoft.com/office/powerpoint/2010/main" val="276960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7F8C87-810D-9E75-10E8-9CEC583EB7D6}"/>
              </a:ext>
            </a:extLst>
          </p:cNvPr>
          <p:cNvSpPr>
            <a:spLocks noGrp="1"/>
          </p:cNvSpPr>
          <p:nvPr>
            <p:ph type="title"/>
          </p:nvPr>
        </p:nvSpPr>
        <p:spPr/>
        <p:txBody>
          <a:bodyPr/>
          <a:lstStyle/>
          <a:p>
            <a:pPr algn="ctr"/>
            <a:r>
              <a:rPr lang="nb-NO" dirty="0"/>
              <a:t>Embetet = tjenester</a:t>
            </a:r>
            <a:br>
              <a:rPr lang="nb-NO" dirty="0"/>
            </a:br>
            <a:r>
              <a:rPr lang="nb-NO" dirty="0"/>
              <a:t>Termer og praksiser i NT</a:t>
            </a:r>
          </a:p>
        </p:txBody>
      </p:sp>
      <p:sp>
        <p:nvSpPr>
          <p:cNvPr id="3" name="Plassholder for innhold 2">
            <a:extLst>
              <a:ext uri="{FF2B5EF4-FFF2-40B4-BE49-F238E27FC236}">
                <a16:creationId xmlns:a16="http://schemas.microsoft.com/office/drawing/2014/main" id="{F0C6A87F-5417-0959-34FD-C317E4C49757}"/>
              </a:ext>
            </a:extLst>
          </p:cNvPr>
          <p:cNvSpPr>
            <a:spLocks noGrp="1"/>
          </p:cNvSpPr>
          <p:nvPr>
            <p:ph idx="1"/>
          </p:nvPr>
        </p:nvSpPr>
        <p:spPr>
          <a:xfrm>
            <a:off x="677334" y="1930401"/>
            <a:ext cx="8596668" cy="4110962"/>
          </a:xfrm>
        </p:spPr>
        <p:txBody>
          <a:bodyPr>
            <a:normAutofit fontScale="92500" lnSpcReduction="20000"/>
          </a:bodyPr>
          <a:lstStyle/>
          <a:p>
            <a:r>
              <a:rPr lang="nb-NO" sz="1900" dirty="0"/>
              <a:t>Jesus sendte ut mange, ikke bare de utvalgte 12, Luk9 og 10.</a:t>
            </a:r>
          </a:p>
          <a:p>
            <a:r>
              <a:rPr lang="nb-NO" sz="1900" dirty="0"/>
              <a:t>Jesu siste ord var misjonsbefalingen, Matt28. Å døpe/lære=danne menigheter er et pålegg </a:t>
            </a:r>
            <a:r>
              <a:rPr lang="nb-NO" sz="1900" dirty="0">
                <a:sym typeface="Wingdings" panose="05000000000000000000" pitchFamily="2" charset="2"/>
              </a:rPr>
              <a:t> </a:t>
            </a:r>
            <a:r>
              <a:rPr lang="nb-NO" sz="1900" i="1" u="sng" dirty="0">
                <a:sym typeface="Wingdings" panose="05000000000000000000" pitchFamily="2" charset="2"/>
              </a:rPr>
              <a:t>tjenesten er innstiftet av Gud</a:t>
            </a:r>
            <a:r>
              <a:rPr lang="nb-NO" sz="1900" dirty="0">
                <a:sym typeface="Wingdings" panose="05000000000000000000" pitchFamily="2" charset="2"/>
              </a:rPr>
              <a:t>.</a:t>
            </a:r>
            <a:endParaRPr lang="nb-NO" sz="1900" dirty="0"/>
          </a:p>
          <a:p>
            <a:r>
              <a:rPr lang="nb-NO" sz="1900" dirty="0"/>
              <a:t>Jesu ord og undervisning, og tolkningen av dette, ble gitt til apostlene. Dette ble forkynt og tradert videre, 1Kor15 </a:t>
            </a:r>
            <a:r>
              <a:rPr lang="nb-NO" sz="1900" dirty="0">
                <a:sym typeface="Wingdings" panose="05000000000000000000" pitchFamily="2" charset="2"/>
              </a:rPr>
              <a:t></a:t>
            </a:r>
            <a:r>
              <a:rPr lang="nb-NO" sz="1900" dirty="0"/>
              <a:t> </a:t>
            </a:r>
            <a:r>
              <a:rPr lang="nb-NO" sz="1900" i="1" u="sng" dirty="0"/>
              <a:t>budskapet er gitt av Gud</a:t>
            </a:r>
            <a:r>
              <a:rPr lang="nb-NO" sz="1900" dirty="0"/>
              <a:t>.</a:t>
            </a:r>
          </a:p>
          <a:p>
            <a:r>
              <a:rPr lang="nb-NO" sz="1900" dirty="0"/>
              <a:t>Gud bygger menighetene, Kristi legeme, ved ulike tjenester – en rekke varierte nådegaver, 1Kor12, Rom12. </a:t>
            </a:r>
            <a:r>
              <a:rPr lang="nb-NO" sz="1900" dirty="0">
                <a:sym typeface="Wingdings" panose="05000000000000000000" pitchFamily="2" charset="2"/>
              </a:rPr>
              <a:t> </a:t>
            </a:r>
            <a:r>
              <a:rPr lang="nb-NO" sz="1900" i="1" u="sng" dirty="0">
                <a:sym typeface="Wingdings" panose="05000000000000000000" pitchFamily="2" charset="2"/>
              </a:rPr>
              <a:t>nådegaver gitt av Gud</a:t>
            </a:r>
            <a:r>
              <a:rPr lang="nb-NO" sz="1900" dirty="0">
                <a:sym typeface="Wingdings" panose="05000000000000000000" pitchFamily="2" charset="2"/>
              </a:rPr>
              <a:t>. Disse virker med fullmakt fra Gud i det allmenne prestedømmet.</a:t>
            </a:r>
            <a:endParaRPr lang="nb-NO" sz="1900" dirty="0"/>
          </a:p>
          <a:p>
            <a:r>
              <a:rPr lang="nb-NO" sz="1900" dirty="0"/>
              <a:t>Gud satte i forsamlingene apostler, profeter, evangelister, hyrder og lærere, 1Kor12, Ef4:11 – disse videreførte det apostoliske budskapet om Jesus og Guds rike.</a:t>
            </a:r>
          </a:p>
          <a:p>
            <a:r>
              <a:rPr lang="nb-NO" sz="1900" dirty="0"/>
              <a:t>Gudstjeneste, dåp og nattverd skal ha god orden, 1Kor11, Ef4, Kol3, 1Tess4, 1Tim2, gå sømmelig for seg – og gode ledere fortjener respekt og støtte, Heb13.</a:t>
            </a:r>
          </a:p>
          <a:p>
            <a:endParaRPr lang="nb-NO" dirty="0"/>
          </a:p>
          <a:p>
            <a:endParaRPr lang="nb-NO" dirty="0"/>
          </a:p>
        </p:txBody>
      </p:sp>
    </p:spTree>
    <p:extLst>
      <p:ext uri="{BB962C8B-B14F-4D97-AF65-F5344CB8AC3E}">
        <p14:creationId xmlns:p14="http://schemas.microsoft.com/office/powerpoint/2010/main" val="384058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F3D027-CCD3-6078-BD67-51E268514EE9}"/>
              </a:ext>
            </a:extLst>
          </p:cNvPr>
          <p:cNvSpPr>
            <a:spLocks noGrp="1"/>
          </p:cNvSpPr>
          <p:nvPr>
            <p:ph type="title"/>
          </p:nvPr>
        </p:nvSpPr>
        <p:spPr/>
        <p:txBody>
          <a:bodyPr>
            <a:normAutofit/>
          </a:bodyPr>
          <a:lstStyle/>
          <a:p>
            <a:pPr algn="ctr"/>
            <a:r>
              <a:rPr lang="nb-NO" dirty="0"/>
              <a:t>Embetet utbygges</a:t>
            </a:r>
            <a:br>
              <a:rPr lang="nb-NO" dirty="0"/>
            </a:br>
            <a:r>
              <a:rPr lang="nb-NO" dirty="0"/>
              <a:t>Fra oldkirken til reformasjonen</a:t>
            </a:r>
          </a:p>
        </p:txBody>
      </p:sp>
      <p:sp>
        <p:nvSpPr>
          <p:cNvPr id="3" name="Plassholder for innhold 2">
            <a:extLst>
              <a:ext uri="{FF2B5EF4-FFF2-40B4-BE49-F238E27FC236}">
                <a16:creationId xmlns:a16="http://schemas.microsoft.com/office/drawing/2014/main" id="{61E36BD3-1C6D-10D5-9278-8FC90546F65E}"/>
              </a:ext>
            </a:extLst>
          </p:cNvPr>
          <p:cNvSpPr>
            <a:spLocks noGrp="1"/>
          </p:cNvSpPr>
          <p:nvPr>
            <p:ph idx="1"/>
          </p:nvPr>
        </p:nvSpPr>
        <p:spPr>
          <a:xfrm>
            <a:off x="677334" y="1930401"/>
            <a:ext cx="8596668" cy="4110962"/>
          </a:xfrm>
        </p:spPr>
        <p:txBody>
          <a:bodyPr>
            <a:normAutofit lnSpcReduction="10000"/>
          </a:bodyPr>
          <a:lstStyle/>
          <a:p>
            <a:r>
              <a:rPr lang="nb-NO" dirty="0"/>
              <a:t>Paulus, og andre, innsatte eldste og tilsynsmenn i de ulike menighetene. Menighetene ble ikke overlatt til karismatisk kaos, Acta14:23, 1Kor14:33, men skulle ledes med en kjærlig og fast hånd, Rom12, 1Tim4og5. </a:t>
            </a:r>
          </a:p>
          <a:p>
            <a:r>
              <a:rPr lang="nb-NO" dirty="0"/>
              <a:t>Politiske/verdslige embeter/embetsmenn er godt kjent i GT og NT, men de termene blir aldri brukt om tjenester i menighetene (f.eks. </a:t>
            </a:r>
            <a:r>
              <a:rPr lang="nb-NO" i="1" dirty="0" err="1"/>
              <a:t>politarchas</a:t>
            </a:r>
            <a:r>
              <a:rPr lang="nb-NO" i="1" dirty="0"/>
              <a:t>)</a:t>
            </a:r>
            <a:r>
              <a:rPr lang="nb-NO" dirty="0"/>
              <a:t>.</a:t>
            </a:r>
          </a:p>
          <a:p>
            <a:r>
              <a:rPr lang="nb-NO" dirty="0"/>
              <a:t>Antikke samfunn, spesielt det romerske, var lagdelt. Men kristne menigheter holdt fram likeverd og tjenersinn, Rom12:3,17, 1Kor1:26ff, Jak2.</a:t>
            </a:r>
          </a:p>
          <a:p>
            <a:r>
              <a:rPr lang="nb-NO" dirty="0"/>
              <a:t>«Embets-tenkning» kommer inn i 2. årh. Biskop, prest og diakon blir framhevet, og det vokser fram en uheldig skjelning: geistlig og leke kristne, jfr. 1 </a:t>
            </a:r>
            <a:r>
              <a:rPr lang="nb-NO" dirty="0" err="1"/>
              <a:t>Klemensbrev</a:t>
            </a:r>
            <a:r>
              <a:rPr lang="nb-NO" dirty="0"/>
              <a:t>.</a:t>
            </a:r>
          </a:p>
          <a:p>
            <a:r>
              <a:rPr lang="nb-NO" dirty="0"/>
              <a:t>Det romerske imperium og dets administrative hierarkiske tradisjoner var kirkens kontekst – og kirken måtte ha en struktur. Det utvikles etter hvert en effektiv pyramidal struktur med sterk teologisk begrunnelse konsentrert om messeofferet.</a:t>
            </a:r>
          </a:p>
        </p:txBody>
      </p:sp>
    </p:spTree>
    <p:extLst>
      <p:ext uri="{BB962C8B-B14F-4D97-AF65-F5344CB8AC3E}">
        <p14:creationId xmlns:p14="http://schemas.microsoft.com/office/powerpoint/2010/main" val="1510930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1D2016-3D52-63DB-72D6-AA7918F5F9CE}"/>
              </a:ext>
            </a:extLst>
          </p:cNvPr>
          <p:cNvSpPr>
            <a:spLocks noGrp="1"/>
          </p:cNvSpPr>
          <p:nvPr>
            <p:ph type="title"/>
          </p:nvPr>
        </p:nvSpPr>
        <p:spPr/>
        <p:txBody>
          <a:bodyPr/>
          <a:lstStyle/>
          <a:p>
            <a:pPr algn="ctr"/>
            <a:r>
              <a:rPr lang="nb-NO" dirty="0"/>
              <a:t>Høy- og lavkirkelig embetsteologi</a:t>
            </a:r>
            <a:br>
              <a:rPr lang="nb-NO" dirty="0"/>
            </a:br>
            <a:r>
              <a:rPr lang="nb-NO" dirty="0"/>
              <a:t>Noen ansatser </a:t>
            </a:r>
            <a:r>
              <a:rPr lang="nb-NO" dirty="0">
                <a:sym typeface="Wingdings" panose="05000000000000000000" pitchFamily="2" charset="2"/>
              </a:rPr>
              <a:t>– </a:t>
            </a:r>
            <a:r>
              <a:rPr lang="nb-NO" dirty="0" err="1">
                <a:sym typeface="Wingdings" panose="05000000000000000000" pitchFamily="2" charset="2"/>
              </a:rPr>
              <a:t>Conf.Aug</a:t>
            </a:r>
            <a:r>
              <a:rPr lang="nb-NO" dirty="0">
                <a:sym typeface="Wingdings" panose="05000000000000000000" pitchFamily="2" charset="2"/>
              </a:rPr>
              <a:t>.</a:t>
            </a:r>
            <a:endParaRPr lang="nb-NO" dirty="0"/>
          </a:p>
        </p:txBody>
      </p:sp>
      <p:sp>
        <p:nvSpPr>
          <p:cNvPr id="3" name="Plassholder for innhold 2">
            <a:extLst>
              <a:ext uri="{FF2B5EF4-FFF2-40B4-BE49-F238E27FC236}">
                <a16:creationId xmlns:a16="http://schemas.microsoft.com/office/drawing/2014/main" id="{C8B7DF42-233C-95DD-F183-17D8A0031FF1}"/>
              </a:ext>
            </a:extLst>
          </p:cNvPr>
          <p:cNvSpPr>
            <a:spLocks noGrp="1"/>
          </p:cNvSpPr>
          <p:nvPr>
            <p:ph idx="1"/>
          </p:nvPr>
        </p:nvSpPr>
        <p:spPr/>
        <p:txBody>
          <a:bodyPr/>
          <a:lstStyle/>
          <a:p>
            <a:pPr marL="0" indent="0">
              <a:buNone/>
            </a:pPr>
            <a:r>
              <a:rPr lang="nb-NO" dirty="0"/>
              <a:t>Ulike typer embetsteologi (Sannes:317):</a:t>
            </a:r>
          </a:p>
          <a:p>
            <a:r>
              <a:rPr lang="nb-NO" dirty="0"/>
              <a:t>Person-sentrert – fokus på personens dyktighet/fullmakt, som blir overført ved ordinasjon.</a:t>
            </a:r>
          </a:p>
          <a:p>
            <a:r>
              <a:rPr lang="nb-NO" dirty="0"/>
              <a:t>Funksjonell – fokus på nådemidlenes bruk og god kirkelig orden.</a:t>
            </a:r>
          </a:p>
          <a:p>
            <a:r>
              <a:rPr lang="nb-NO" dirty="0"/>
              <a:t>Biblisistisk – søker kopiere NT-</a:t>
            </a:r>
            <a:r>
              <a:rPr lang="nb-NO" dirty="0" err="1"/>
              <a:t>lige</a:t>
            </a:r>
            <a:r>
              <a:rPr lang="nb-NO" dirty="0"/>
              <a:t> tjenester inn i vår tid.</a:t>
            </a:r>
          </a:p>
          <a:p>
            <a:r>
              <a:rPr lang="nb-NO" dirty="0"/>
              <a:t>Karismatisk – kall, åpenbaring eller visjon direkte fra Gud gir tjenesten legitimitet og autoritet.</a:t>
            </a:r>
          </a:p>
          <a:p>
            <a:endParaRPr lang="nb-NO" dirty="0"/>
          </a:p>
          <a:p>
            <a:pPr marL="0" indent="0">
              <a:buNone/>
            </a:pPr>
            <a:r>
              <a:rPr lang="nb-NO" dirty="0"/>
              <a:t>I praksis kan flere typer blandes eller overlappe.</a:t>
            </a:r>
          </a:p>
        </p:txBody>
      </p:sp>
    </p:spTree>
    <p:extLst>
      <p:ext uri="{BB962C8B-B14F-4D97-AF65-F5344CB8AC3E}">
        <p14:creationId xmlns:p14="http://schemas.microsoft.com/office/powerpoint/2010/main" val="936536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D3FAE9-A977-5F71-3313-07907EBBA789}"/>
              </a:ext>
            </a:extLst>
          </p:cNvPr>
          <p:cNvSpPr>
            <a:spLocks noGrp="1"/>
          </p:cNvSpPr>
          <p:nvPr>
            <p:ph type="title"/>
          </p:nvPr>
        </p:nvSpPr>
        <p:spPr/>
        <p:txBody>
          <a:bodyPr>
            <a:normAutofit fontScale="90000"/>
          </a:bodyPr>
          <a:lstStyle/>
          <a:p>
            <a:pPr algn="ctr"/>
            <a:r>
              <a:rPr lang="nb-NO" dirty="0"/>
              <a:t>Sannes’ tese 1 – CA 5</a:t>
            </a:r>
            <a:br>
              <a:rPr lang="nb-NO" dirty="0"/>
            </a:br>
            <a:r>
              <a:rPr lang="nb-NO" sz="2000" dirty="0"/>
              <a:t>CA 5 bør ikke tolkes som å etablere en presterolle der instruksen er å formidle Ord og sakrament. CA 5 taler om Ordet og sakramentene som nådemidler gitt av Gud som Den Hellige Ånd gir og arbeider gjennom (s. 319ff).</a:t>
            </a:r>
            <a:br>
              <a:rPr lang="nb-NO" sz="2000" dirty="0"/>
            </a:br>
            <a:endParaRPr lang="nb-NO" dirty="0"/>
          </a:p>
        </p:txBody>
      </p:sp>
      <p:sp>
        <p:nvSpPr>
          <p:cNvPr id="3" name="Plassholder for innhold 2">
            <a:extLst>
              <a:ext uri="{FF2B5EF4-FFF2-40B4-BE49-F238E27FC236}">
                <a16:creationId xmlns:a16="http://schemas.microsoft.com/office/drawing/2014/main" id="{845BF71C-618E-3277-DAD2-4EA085A7DE6A}"/>
              </a:ext>
            </a:extLst>
          </p:cNvPr>
          <p:cNvSpPr>
            <a:spLocks noGrp="1"/>
          </p:cNvSpPr>
          <p:nvPr>
            <p:ph idx="1"/>
          </p:nvPr>
        </p:nvSpPr>
        <p:spPr/>
        <p:txBody>
          <a:bodyPr>
            <a:normAutofit/>
          </a:bodyPr>
          <a:lstStyle/>
          <a:p>
            <a:pPr marL="57150" indent="0">
              <a:buNone/>
            </a:pPr>
            <a:r>
              <a:rPr lang="nb-NO" dirty="0"/>
              <a:t>CA 5: For at vi skal komme til denne tro, er det innstiftet en </a:t>
            </a:r>
            <a:r>
              <a:rPr lang="nb-NO" i="1" dirty="0"/>
              <a:t>tjeneste</a:t>
            </a:r>
            <a:r>
              <a:rPr lang="nb-NO" dirty="0"/>
              <a:t> med å lære evangeliet og meddele sakramentene.</a:t>
            </a:r>
          </a:p>
          <a:p>
            <a:pPr marL="971550" lvl="1" indent="-514350">
              <a:buFont typeface="+mj-lt"/>
              <a:buAutoNum type="arabicPeriod"/>
            </a:pPr>
            <a:r>
              <a:rPr lang="nb-NO" sz="1800" dirty="0"/>
              <a:t>Overskriften: </a:t>
            </a:r>
            <a:r>
              <a:rPr lang="nb-NO" sz="1800" i="1" dirty="0"/>
              <a:t>Om det kirkelige embete </a:t>
            </a:r>
            <a:r>
              <a:rPr lang="nb-NO" sz="1800" dirty="0"/>
              <a:t>er ikke original, men en seinere tolkning (1669).</a:t>
            </a:r>
          </a:p>
          <a:p>
            <a:pPr marL="971550" lvl="1" indent="-514350">
              <a:buFont typeface="+mj-lt"/>
              <a:buAutoNum type="arabicPeriod"/>
            </a:pPr>
            <a:r>
              <a:rPr lang="nb-NO" sz="1800" dirty="0"/>
              <a:t>CA 5s </a:t>
            </a:r>
            <a:r>
              <a:rPr lang="nb-NO" sz="1800" i="1" dirty="0"/>
              <a:t>ministerium</a:t>
            </a:r>
            <a:r>
              <a:rPr lang="nb-NO" sz="1800" dirty="0"/>
              <a:t> og </a:t>
            </a:r>
            <a:r>
              <a:rPr lang="nb-NO" sz="1800" i="1" dirty="0" err="1"/>
              <a:t>Predigamt</a:t>
            </a:r>
            <a:r>
              <a:rPr lang="nb-NO" sz="1800" dirty="0"/>
              <a:t> betyr både embete og funksjon.</a:t>
            </a:r>
          </a:p>
          <a:p>
            <a:pPr marL="971550" lvl="1" indent="-514350">
              <a:buFont typeface="+mj-lt"/>
              <a:buAutoNum type="arabicPeriod"/>
            </a:pPr>
            <a:r>
              <a:rPr lang="nb-NO" sz="1800" i="1" dirty="0" err="1"/>
              <a:t>Predigamt</a:t>
            </a:r>
            <a:r>
              <a:rPr lang="nb-NO" sz="1800" dirty="0"/>
              <a:t> = forkynnelsen, det talte ord, jfr. </a:t>
            </a:r>
            <a:r>
              <a:rPr lang="nb-NO" sz="1800" dirty="0" err="1"/>
              <a:t>Schwabachart</a:t>
            </a:r>
            <a:r>
              <a:rPr lang="nb-NO" sz="1800" dirty="0"/>
              <a:t>. 7 og </a:t>
            </a:r>
            <a:r>
              <a:rPr lang="nb-NO" sz="1800" dirty="0" err="1"/>
              <a:t>Marburgart</a:t>
            </a:r>
            <a:r>
              <a:rPr lang="nb-NO" sz="1800" dirty="0"/>
              <a:t>. 8 (1529) – som begge er viktige forarbeider til Augustana.</a:t>
            </a:r>
          </a:p>
          <a:p>
            <a:pPr marL="971550" lvl="1" indent="-514350">
              <a:buFont typeface="+mj-lt"/>
              <a:buAutoNum type="arabicPeriod"/>
            </a:pPr>
            <a:r>
              <a:rPr lang="nb-NO" sz="1800" dirty="0"/>
              <a:t>Argumentasjonen i CA 5 er klart funksjonalistisk. Anabaptister blir avvist fordi de hevder Gud gir sin Ånd utenom det ytre, forkynte ord.</a:t>
            </a:r>
          </a:p>
          <a:p>
            <a:pPr marL="971550" lvl="1" indent="-514350">
              <a:buFont typeface="+mj-lt"/>
              <a:buAutoNum type="arabicPeriod"/>
            </a:pPr>
            <a:r>
              <a:rPr lang="nb-NO" sz="1800" dirty="0"/>
              <a:t>Katolikkenes </a:t>
            </a:r>
            <a:r>
              <a:rPr lang="nb-NO" sz="1800" i="1" dirty="0" err="1"/>
              <a:t>Confutatio</a:t>
            </a:r>
            <a:r>
              <a:rPr lang="nb-NO" sz="1800" dirty="0"/>
              <a:t> leste CA 5 om nådemidlene – og sa seg enige.</a:t>
            </a:r>
          </a:p>
          <a:p>
            <a:pPr marL="971550" lvl="1" indent="-514350">
              <a:buFont typeface="+mj-lt"/>
              <a:buAutoNum type="arabicPeriod"/>
            </a:pPr>
            <a:endParaRPr lang="nb-NO" sz="1800" dirty="0"/>
          </a:p>
          <a:p>
            <a:pPr marL="971550" lvl="1" indent="-514350">
              <a:buFont typeface="+mj-lt"/>
              <a:buAutoNum type="arabicPeriod"/>
            </a:pPr>
            <a:endParaRPr lang="nb-NO" dirty="0"/>
          </a:p>
        </p:txBody>
      </p:sp>
    </p:spTree>
    <p:extLst>
      <p:ext uri="{BB962C8B-B14F-4D97-AF65-F5344CB8AC3E}">
        <p14:creationId xmlns:p14="http://schemas.microsoft.com/office/powerpoint/2010/main" val="1115203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C43E30-160D-1AD3-83E0-ED53D9DE7DBA}"/>
              </a:ext>
            </a:extLst>
          </p:cNvPr>
          <p:cNvSpPr>
            <a:spLocks noGrp="1"/>
          </p:cNvSpPr>
          <p:nvPr>
            <p:ph type="title"/>
          </p:nvPr>
        </p:nvSpPr>
        <p:spPr/>
        <p:txBody>
          <a:bodyPr>
            <a:normAutofit fontScale="90000"/>
          </a:bodyPr>
          <a:lstStyle/>
          <a:p>
            <a:pPr algn="ctr"/>
            <a:r>
              <a:rPr lang="nb-NO" dirty="0"/>
              <a:t>Sannes’ tese 2 – CA 14</a:t>
            </a:r>
            <a:br>
              <a:rPr lang="nb-NO" dirty="0"/>
            </a:br>
            <a:r>
              <a:rPr lang="nb-NO" sz="2200" dirty="0"/>
              <a:t>CA 14 handler ikke om ordinasjon, men at nådemidlenes forvaltning skal skje ved personer som er kalt på rett måte av de rette myndigheter.</a:t>
            </a:r>
            <a:br>
              <a:rPr lang="nb-NO" sz="2200" dirty="0"/>
            </a:br>
            <a:endParaRPr lang="nb-NO" dirty="0"/>
          </a:p>
        </p:txBody>
      </p:sp>
      <p:sp>
        <p:nvSpPr>
          <p:cNvPr id="3" name="Plassholder for innhold 2">
            <a:extLst>
              <a:ext uri="{FF2B5EF4-FFF2-40B4-BE49-F238E27FC236}">
                <a16:creationId xmlns:a16="http://schemas.microsoft.com/office/drawing/2014/main" id="{46B5E3AE-1376-F1D5-6A54-6F0773F33562}"/>
              </a:ext>
            </a:extLst>
          </p:cNvPr>
          <p:cNvSpPr>
            <a:spLocks noGrp="1"/>
          </p:cNvSpPr>
          <p:nvPr>
            <p:ph idx="1"/>
          </p:nvPr>
        </p:nvSpPr>
        <p:spPr/>
        <p:txBody>
          <a:bodyPr>
            <a:normAutofit/>
          </a:bodyPr>
          <a:lstStyle/>
          <a:p>
            <a:pPr marL="57150" indent="0">
              <a:buNone/>
            </a:pPr>
            <a:r>
              <a:rPr lang="nb-NO" dirty="0"/>
              <a:t>CA 14: Om kirkeordningen lærer de at i kirken bør ingen lære offentlig eller forvalte sakramentene uten at han er rettelig kalt.</a:t>
            </a:r>
          </a:p>
          <a:p>
            <a:pPr marL="971550" lvl="1" indent="-514350">
              <a:buFont typeface="+mj-lt"/>
              <a:buAutoNum type="arabicPeriod"/>
            </a:pPr>
            <a:r>
              <a:rPr lang="nb-NO" sz="1800" dirty="0"/>
              <a:t>CA 14 dreier seg ikke om lære eller dogma – men om kirkeordning.</a:t>
            </a:r>
          </a:p>
          <a:p>
            <a:pPr marL="971550" lvl="1" indent="-514350">
              <a:buFont typeface="+mj-lt"/>
              <a:buAutoNum type="arabicPeriod"/>
            </a:pPr>
            <a:r>
              <a:rPr lang="nb-NO" sz="1800" dirty="0"/>
              <a:t>CA 14 omhandler offentlig framtreden – ikke den private.</a:t>
            </a:r>
          </a:p>
          <a:p>
            <a:pPr marL="971550" lvl="1" indent="-514350">
              <a:buFont typeface="+mj-lt"/>
              <a:buAutoNum type="arabicPeriod"/>
            </a:pPr>
            <a:r>
              <a:rPr lang="nb-NO" sz="1800" dirty="0"/>
              <a:t>CA 14 sier at tjenesten skal innehas av den som er kalt på ordentlig vis, den sier ikke noe om liturgisk form – </a:t>
            </a:r>
            <a:r>
              <a:rPr lang="nb-NO" sz="1800" i="1" dirty="0" err="1"/>
              <a:t>Ordnung</a:t>
            </a:r>
            <a:r>
              <a:rPr lang="nb-NO" sz="1800" dirty="0"/>
              <a:t>, jfr. CA 15.</a:t>
            </a:r>
          </a:p>
          <a:p>
            <a:pPr marL="971550" lvl="1" indent="-514350">
              <a:buFont typeface="+mj-lt"/>
              <a:buAutoNum type="arabicPeriod"/>
            </a:pPr>
            <a:r>
              <a:rPr lang="nb-NO" sz="1800" dirty="0"/>
              <a:t>CA 14s </a:t>
            </a:r>
            <a:r>
              <a:rPr lang="nb-NO" sz="1800" i="1" dirty="0"/>
              <a:t>rite </a:t>
            </a:r>
            <a:r>
              <a:rPr lang="nb-NO" sz="1800" i="1" dirty="0" err="1"/>
              <a:t>vocatus</a:t>
            </a:r>
            <a:r>
              <a:rPr lang="nb-NO" sz="1800" i="1" dirty="0"/>
              <a:t> </a:t>
            </a:r>
            <a:r>
              <a:rPr lang="nb-NO" sz="1800" dirty="0"/>
              <a:t>kan ikke peke på ordinasjon. Kirkene i </a:t>
            </a:r>
            <a:r>
              <a:rPr lang="nb-NO" sz="1800" dirty="0" err="1"/>
              <a:t>Kursachsen</a:t>
            </a:r>
            <a:r>
              <a:rPr lang="nb-NO" sz="1800" dirty="0"/>
              <a:t> hadde ingen ordinasjonsordning før 1535.</a:t>
            </a:r>
          </a:p>
          <a:p>
            <a:pPr marL="971550" lvl="1" indent="-514350">
              <a:buFont typeface="+mj-lt"/>
              <a:buAutoNum type="arabicPeriod"/>
            </a:pPr>
            <a:r>
              <a:rPr lang="nb-NO" sz="1800" dirty="0"/>
              <a:t>Ulike personer, institusjoner hadde kallsrett, d.e. prinser, fyrste, byråd. </a:t>
            </a:r>
            <a:r>
              <a:rPr lang="nb-NO" sz="1800" i="1" dirty="0"/>
              <a:t>Rite </a:t>
            </a:r>
            <a:r>
              <a:rPr lang="nb-NO" sz="1800" i="1" dirty="0" err="1"/>
              <a:t>vocatus</a:t>
            </a:r>
            <a:r>
              <a:rPr lang="nb-NO" sz="1800" dirty="0"/>
              <a:t> betyr da mest sannsynlig </a:t>
            </a:r>
            <a:r>
              <a:rPr lang="nb-NO" sz="1800" i="1" dirty="0"/>
              <a:t>kalt i henhold til vanlig orden</a:t>
            </a:r>
            <a:r>
              <a:rPr lang="nb-NO" sz="1800" dirty="0"/>
              <a:t>.</a:t>
            </a:r>
          </a:p>
        </p:txBody>
      </p:sp>
    </p:spTree>
    <p:extLst>
      <p:ext uri="{BB962C8B-B14F-4D97-AF65-F5344CB8AC3E}">
        <p14:creationId xmlns:p14="http://schemas.microsoft.com/office/powerpoint/2010/main" val="2925771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F0F69D-7B91-0254-4DCB-353CE12ABBCB}"/>
              </a:ext>
            </a:extLst>
          </p:cNvPr>
          <p:cNvSpPr>
            <a:spLocks noGrp="1"/>
          </p:cNvSpPr>
          <p:nvPr>
            <p:ph type="title"/>
          </p:nvPr>
        </p:nvSpPr>
        <p:spPr/>
        <p:txBody>
          <a:bodyPr>
            <a:normAutofit fontScale="90000"/>
          </a:bodyPr>
          <a:lstStyle/>
          <a:p>
            <a:pPr algn="ctr"/>
            <a:r>
              <a:rPr lang="nb-NO" sz="2200" dirty="0"/>
              <a:t>Sannes’ tese 3 – CA 7</a:t>
            </a:r>
            <a:br>
              <a:rPr lang="nb-NO" sz="2200" dirty="0"/>
            </a:br>
            <a:r>
              <a:rPr lang="nb-NO" sz="2200" dirty="0"/>
              <a:t>CA 7 sier at det er nødvendig for kirken og dens enhet at evangeliet læres rent og nådemidlene forvaltes rett. Artikkelen nevner ikke noe om et ordinert presteskap.</a:t>
            </a:r>
            <a:endParaRPr lang="nb-NO" dirty="0"/>
          </a:p>
        </p:txBody>
      </p:sp>
      <p:sp>
        <p:nvSpPr>
          <p:cNvPr id="3" name="Plassholder for innhold 2">
            <a:extLst>
              <a:ext uri="{FF2B5EF4-FFF2-40B4-BE49-F238E27FC236}">
                <a16:creationId xmlns:a16="http://schemas.microsoft.com/office/drawing/2014/main" id="{99D5ACCE-10B9-9291-5D15-EE6DD8576242}"/>
              </a:ext>
            </a:extLst>
          </p:cNvPr>
          <p:cNvSpPr>
            <a:spLocks noGrp="1"/>
          </p:cNvSpPr>
          <p:nvPr>
            <p:ph idx="1"/>
          </p:nvPr>
        </p:nvSpPr>
        <p:spPr/>
        <p:txBody>
          <a:bodyPr>
            <a:normAutofit lnSpcReduction="10000"/>
          </a:bodyPr>
          <a:lstStyle/>
          <a:p>
            <a:pPr marL="0" indent="0">
              <a:buNone/>
            </a:pPr>
            <a:r>
              <a:rPr lang="nb-NO" dirty="0"/>
              <a:t>CA 7: Like ens lærer de at det alltid vil forbli en hellig kirke. Men kirken er forsamlingen av de hellige, der evangeliet blir lært rent og sakramentene forvaltet rett.</a:t>
            </a:r>
          </a:p>
          <a:p>
            <a:pPr marL="971550" lvl="1" indent="-514350">
              <a:buFont typeface="+mj-lt"/>
              <a:buAutoNum type="arabicPeriod"/>
            </a:pPr>
            <a:r>
              <a:rPr lang="nb-NO" sz="1800" dirty="0"/>
              <a:t>Med </a:t>
            </a:r>
            <a:r>
              <a:rPr lang="nb-NO" sz="1800" dirty="0" err="1"/>
              <a:t>Nicenum</a:t>
            </a:r>
            <a:r>
              <a:rPr lang="nb-NO" sz="1800" dirty="0"/>
              <a:t> sier CA 7 at kirken er én – og hva som er nødvendig for denne enheten.</a:t>
            </a:r>
          </a:p>
          <a:p>
            <a:pPr marL="971550" lvl="1" indent="-514350">
              <a:buFont typeface="+mj-lt"/>
              <a:buAutoNum type="arabicPeriod"/>
            </a:pPr>
            <a:r>
              <a:rPr lang="nb-NO" sz="1800" dirty="0"/>
              <a:t>CA 5 uttaler at evangeliet og sakramentene er gitt for at vi skal komme til rettferdiggjørende tro. CA 7 fortsetter med at forkynnelse av evangeliet og forvaltning av sakramentet konstituerer kirken og dens enhet.</a:t>
            </a:r>
          </a:p>
          <a:p>
            <a:pPr marL="971550" lvl="1" indent="-514350">
              <a:buFont typeface="+mj-lt"/>
              <a:buAutoNum type="arabicPeriod"/>
            </a:pPr>
            <a:r>
              <a:rPr lang="nb-NO" sz="1800" dirty="0"/>
              <a:t>CA 7 har ingenting om et eventuelt embete/tjeneste – det hører ikke med til kirkens definisjon. Embetet kan være underforstått i fortsettelsen, d.e. menneskelige overleveringer eller skikker eller seremonier – som ikke trenger å være ensartede.</a:t>
            </a:r>
          </a:p>
        </p:txBody>
      </p:sp>
    </p:spTree>
    <p:extLst>
      <p:ext uri="{BB962C8B-B14F-4D97-AF65-F5344CB8AC3E}">
        <p14:creationId xmlns:p14="http://schemas.microsoft.com/office/powerpoint/2010/main" val="1789442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973C6B-C780-2060-A04A-ED313A7FF97E}"/>
              </a:ext>
            </a:extLst>
          </p:cNvPr>
          <p:cNvSpPr>
            <a:spLocks noGrp="1"/>
          </p:cNvSpPr>
          <p:nvPr>
            <p:ph type="title"/>
          </p:nvPr>
        </p:nvSpPr>
        <p:spPr/>
        <p:txBody>
          <a:bodyPr/>
          <a:lstStyle/>
          <a:p>
            <a:pPr algn="ctr"/>
            <a:r>
              <a:rPr lang="nb-NO" dirty="0"/>
              <a:t>Oppsummerende</a:t>
            </a:r>
          </a:p>
        </p:txBody>
      </p:sp>
      <p:sp>
        <p:nvSpPr>
          <p:cNvPr id="3" name="Plassholder for innhold 2">
            <a:extLst>
              <a:ext uri="{FF2B5EF4-FFF2-40B4-BE49-F238E27FC236}">
                <a16:creationId xmlns:a16="http://schemas.microsoft.com/office/drawing/2014/main" id="{00539BC8-453F-5D63-DF3E-C0EC59DCAD88}"/>
              </a:ext>
            </a:extLst>
          </p:cNvPr>
          <p:cNvSpPr>
            <a:spLocks noGrp="1"/>
          </p:cNvSpPr>
          <p:nvPr>
            <p:ph idx="1"/>
          </p:nvPr>
        </p:nvSpPr>
        <p:spPr>
          <a:xfrm>
            <a:off x="677334" y="1562101"/>
            <a:ext cx="8596668" cy="4479262"/>
          </a:xfrm>
        </p:spPr>
        <p:txBody>
          <a:bodyPr/>
          <a:lstStyle/>
          <a:p>
            <a:r>
              <a:rPr lang="nb-NO" dirty="0"/>
              <a:t>Oppdraget var «Hva innebærer et luthersk embetssyn mht. innstiftelse og ‘rettelig kalt’, CA 5 og 14?»</a:t>
            </a:r>
          </a:p>
          <a:p>
            <a:r>
              <a:rPr lang="nb-NO" dirty="0"/>
              <a:t>O. Skjevesland: «Den lutherske lære om det kirkelige embete er bestemt av to særtrekk. </a:t>
            </a:r>
            <a:r>
              <a:rPr lang="nb-NO" i="1" dirty="0"/>
              <a:t>For det første </a:t>
            </a:r>
            <a:r>
              <a:rPr lang="nb-NO" dirty="0"/>
              <a:t>av ønsket om å beholde en så nær forbindelse som mulig til </a:t>
            </a:r>
            <a:r>
              <a:rPr lang="nb-NO" u="sng" dirty="0"/>
              <a:t>de evangeliske hovedanliggender</a:t>
            </a:r>
            <a:r>
              <a:rPr lang="nb-NO" dirty="0"/>
              <a:t>, dvs. relasjonen til de troendes prestedømme og utdelingen av nådens midler. </a:t>
            </a:r>
            <a:r>
              <a:rPr lang="nb-NO" i="1" dirty="0"/>
              <a:t>For det annet </a:t>
            </a:r>
            <a:r>
              <a:rPr lang="nb-NO" dirty="0"/>
              <a:t>av </a:t>
            </a:r>
            <a:r>
              <a:rPr lang="nb-NO" u="sng" dirty="0"/>
              <a:t>en påfallende fleksibilitet</a:t>
            </a:r>
            <a:r>
              <a:rPr lang="nb-NO" dirty="0"/>
              <a:t>, en praktisk tilpasning hva angår de mer sekundære spørsmål innenfor saksfeltet. Når bare de uoppgivelige teologiske anliggender fikk stå fast, kunne reformatorene saktens være rommelige med hensyn til de praktiske arrangementer,» 1984:71.</a:t>
            </a:r>
          </a:p>
          <a:p>
            <a:r>
              <a:rPr lang="nb-NO" dirty="0"/>
              <a:t>«I embetskirkeligheten har det vært mer den administrative og juridiske logikk som har rådd grunnen, mindre av kirketeologisk tenkning,» 2003:36.</a:t>
            </a:r>
          </a:p>
        </p:txBody>
      </p:sp>
    </p:spTree>
    <p:extLst>
      <p:ext uri="{BB962C8B-B14F-4D97-AF65-F5344CB8AC3E}">
        <p14:creationId xmlns:p14="http://schemas.microsoft.com/office/powerpoint/2010/main" val="2270229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338FD4-B30D-4103-4829-555043C0533D}"/>
              </a:ext>
            </a:extLst>
          </p:cNvPr>
          <p:cNvSpPr>
            <a:spLocks noGrp="1"/>
          </p:cNvSpPr>
          <p:nvPr>
            <p:ph type="title"/>
          </p:nvPr>
        </p:nvSpPr>
        <p:spPr/>
        <p:txBody>
          <a:bodyPr/>
          <a:lstStyle/>
          <a:p>
            <a:pPr algn="ctr"/>
            <a:r>
              <a:rPr lang="nb-NO" dirty="0"/>
              <a:t>Avslutning</a:t>
            </a:r>
          </a:p>
        </p:txBody>
      </p:sp>
      <p:sp>
        <p:nvSpPr>
          <p:cNvPr id="3" name="Plassholder for innhold 2">
            <a:extLst>
              <a:ext uri="{FF2B5EF4-FFF2-40B4-BE49-F238E27FC236}">
                <a16:creationId xmlns:a16="http://schemas.microsoft.com/office/drawing/2014/main" id="{F49CABD4-C4B6-F8F6-631A-9DF8F301E839}"/>
              </a:ext>
            </a:extLst>
          </p:cNvPr>
          <p:cNvSpPr>
            <a:spLocks noGrp="1"/>
          </p:cNvSpPr>
          <p:nvPr>
            <p:ph idx="1"/>
          </p:nvPr>
        </p:nvSpPr>
        <p:spPr>
          <a:xfrm>
            <a:off x="677334" y="1514475"/>
            <a:ext cx="8596668" cy="4526887"/>
          </a:xfrm>
        </p:spPr>
        <p:txBody>
          <a:bodyPr/>
          <a:lstStyle/>
          <a:p>
            <a:pPr marL="0" indent="0">
              <a:buNone/>
            </a:pPr>
            <a:r>
              <a:rPr lang="nb-NO" dirty="0"/>
              <a:t>Det synes meg at nyere teologiske framstillinger er mindre opptatt av embete, men er mer opptatt av å reflektere rundt kirken – ekklesiologi, f.eks. Hegstad (2013:11-13): </a:t>
            </a:r>
          </a:p>
          <a:p>
            <a:pPr lvl="1"/>
            <a:r>
              <a:rPr lang="nb-NO" sz="1800" dirty="0"/>
              <a:t>Ekklesiologi i dag har en mer </a:t>
            </a:r>
            <a:r>
              <a:rPr lang="nb-NO" sz="1800" u="sng" dirty="0" err="1"/>
              <a:t>ekumenisk</a:t>
            </a:r>
            <a:r>
              <a:rPr lang="nb-NO" sz="1800" dirty="0"/>
              <a:t> profil og kontekst enn tidligere..</a:t>
            </a:r>
          </a:p>
          <a:p>
            <a:pPr lvl="1"/>
            <a:r>
              <a:rPr lang="nb-NO" sz="1800" dirty="0"/>
              <a:t>Kirkens karakter av </a:t>
            </a:r>
            <a:r>
              <a:rPr lang="nb-NO" sz="1800" u="sng" dirty="0"/>
              <a:t>fellesskap, </a:t>
            </a:r>
            <a:r>
              <a:rPr lang="nb-NO" sz="1800" u="sng" dirty="0" err="1"/>
              <a:t>koinonia</a:t>
            </a:r>
            <a:r>
              <a:rPr lang="nb-NO" sz="1800" dirty="0"/>
              <a:t>, har større plass.</a:t>
            </a:r>
          </a:p>
          <a:p>
            <a:pPr lvl="1"/>
            <a:r>
              <a:rPr lang="nb-NO" sz="1800" dirty="0"/>
              <a:t>Kirkens plass i </a:t>
            </a:r>
            <a:r>
              <a:rPr lang="nb-NO" sz="1800" u="sng" dirty="0"/>
              <a:t>eskjatologien</a:t>
            </a:r>
            <a:r>
              <a:rPr lang="nb-NO" sz="1800" dirty="0"/>
              <a:t> har mer plass.</a:t>
            </a:r>
          </a:p>
          <a:p>
            <a:pPr lvl="1"/>
            <a:r>
              <a:rPr lang="nb-NO" sz="1800" dirty="0"/>
              <a:t>Kirken som et </a:t>
            </a:r>
            <a:r>
              <a:rPr lang="nb-NO" sz="1800" u="sng" dirty="0" err="1"/>
              <a:t>pilgrimsfolk</a:t>
            </a:r>
            <a:r>
              <a:rPr lang="nb-NO" sz="1800" dirty="0"/>
              <a:t> med en misjon i verden, i et </a:t>
            </a:r>
            <a:r>
              <a:rPr lang="nb-NO" sz="1800" u="sng" dirty="0"/>
              <a:t>tjenestefelleskap</a:t>
            </a:r>
            <a:r>
              <a:rPr lang="nb-NO" sz="1800" dirty="0"/>
              <a:t> (2015:251), har fått mer plass.</a:t>
            </a:r>
          </a:p>
          <a:p>
            <a:pPr marL="57150" indent="0">
              <a:buNone/>
            </a:pPr>
            <a:r>
              <a:rPr lang="nb-NO" dirty="0"/>
              <a:t>Skjevesland (1994:173): «Det alminnelige prestedømme og embetet står ikke i et konkurranseforhold, men i en gjensidig avhengighet og komplettering.»</a:t>
            </a:r>
          </a:p>
          <a:p>
            <a:pPr marL="0" indent="0">
              <a:buNone/>
            </a:pPr>
            <a:r>
              <a:rPr lang="nb-NO" dirty="0">
                <a:sym typeface="Wingdings" panose="05000000000000000000" pitchFamily="2" charset="2"/>
              </a:rPr>
              <a:t> </a:t>
            </a:r>
            <a:r>
              <a:rPr lang="nb-NO" dirty="0"/>
              <a:t>Det synes som «det lavkirkelige embetssyn» kommer godt ut når fokuset er å sette nådegavene i arbeid, utvikle tjenestefellesskap og arbeide for kirkevekst. Embetssynet må ikke bli en brems i det kristne arbeidet.</a:t>
            </a:r>
          </a:p>
        </p:txBody>
      </p:sp>
    </p:spTree>
    <p:extLst>
      <p:ext uri="{BB962C8B-B14F-4D97-AF65-F5344CB8AC3E}">
        <p14:creationId xmlns:p14="http://schemas.microsoft.com/office/powerpoint/2010/main" val="1315622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15E41B-99EF-D9D3-B9AC-24FF45E8EEF6}"/>
              </a:ext>
            </a:extLst>
          </p:cNvPr>
          <p:cNvSpPr>
            <a:spLocks noGrp="1"/>
          </p:cNvSpPr>
          <p:nvPr>
            <p:ph type="title"/>
          </p:nvPr>
        </p:nvSpPr>
        <p:spPr>
          <a:xfrm>
            <a:off x="677334" y="609600"/>
            <a:ext cx="8596668" cy="390525"/>
          </a:xfrm>
        </p:spPr>
        <p:txBody>
          <a:bodyPr>
            <a:noAutofit/>
          </a:bodyPr>
          <a:lstStyle/>
          <a:p>
            <a:r>
              <a:rPr lang="nb-NO" sz="2000" dirty="0"/>
              <a:t>Kilder (noen titler avkortet for å spare plass):</a:t>
            </a:r>
          </a:p>
        </p:txBody>
      </p:sp>
      <p:sp>
        <p:nvSpPr>
          <p:cNvPr id="3" name="Plassholder for innhold 2">
            <a:extLst>
              <a:ext uri="{FF2B5EF4-FFF2-40B4-BE49-F238E27FC236}">
                <a16:creationId xmlns:a16="http://schemas.microsoft.com/office/drawing/2014/main" id="{1705A236-142E-2B8B-B9FE-F2C5C3EFEDE9}"/>
              </a:ext>
            </a:extLst>
          </p:cNvPr>
          <p:cNvSpPr>
            <a:spLocks noGrp="1"/>
          </p:cNvSpPr>
          <p:nvPr>
            <p:ph idx="1"/>
          </p:nvPr>
        </p:nvSpPr>
        <p:spPr>
          <a:xfrm>
            <a:off x="677334" y="1190625"/>
            <a:ext cx="8596668" cy="4850737"/>
          </a:xfrm>
        </p:spPr>
        <p:txBody>
          <a:bodyPr>
            <a:normAutofit fontScale="92500" lnSpcReduction="20000"/>
          </a:bodyPr>
          <a:lstStyle/>
          <a:p>
            <a:pPr marL="0" indent="0">
              <a:buNone/>
            </a:pPr>
            <a:r>
              <a:rPr lang="nb-NO" dirty="0"/>
              <a:t>Engelsviken, Tormod (1977): </a:t>
            </a:r>
            <a:r>
              <a:rPr lang="nb-NO" i="1" dirty="0"/>
              <a:t>Ånden i ordet</a:t>
            </a:r>
            <a:r>
              <a:rPr lang="nb-NO" dirty="0"/>
              <a:t>. Oslo; Lunde.</a:t>
            </a:r>
          </a:p>
          <a:p>
            <a:pPr marL="0" indent="0">
              <a:buNone/>
            </a:pPr>
            <a:r>
              <a:rPr lang="nb-NO" dirty="0"/>
              <a:t>Hegstad, Harald (2013): </a:t>
            </a:r>
            <a:r>
              <a:rPr lang="nb-NO" i="1" dirty="0"/>
              <a:t>The real </a:t>
            </a:r>
            <a:r>
              <a:rPr lang="nb-NO" i="1" dirty="0" err="1"/>
              <a:t>church</a:t>
            </a:r>
            <a:r>
              <a:rPr lang="nb-NO" dirty="0"/>
              <a:t>. Cambridge; James Clarke &amp; Co.</a:t>
            </a:r>
          </a:p>
          <a:p>
            <a:pPr marL="0" indent="0">
              <a:buNone/>
            </a:pPr>
            <a:r>
              <a:rPr lang="nb-NO" dirty="0"/>
              <a:t>- (2015): </a:t>
            </a:r>
            <a:r>
              <a:rPr lang="nb-NO" i="1" dirty="0"/>
              <a:t>Gud, verden og håpet</a:t>
            </a:r>
            <a:r>
              <a:rPr lang="nb-NO" dirty="0"/>
              <a:t>. Oslo; Luther.</a:t>
            </a:r>
          </a:p>
          <a:p>
            <a:pPr marL="0" indent="0">
              <a:buNone/>
            </a:pPr>
            <a:r>
              <a:rPr lang="nb-NO" dirty="0"/>
              <a:t>Lundeby, Erling (utvalgsleder)(1998): </a:t>
            </a:r>
            <a:r>
              <a:rPr lang="nb-NO" i="1" dirty="0"/>
              <a:t>Ordinasjon og innvielse</a:t>
            </a:r>
            <a:r>
              <a:rPr lang="nb-NO" dirty="0"/>
              <a:t>. NLM-arkivet, Oslo.</a:t>
            </a:r>
          </a:p>
          <a:p>
            <a:pPr marL="0" indent="0">
              <a:buNone/>
            </a:pPr>
            <a:r>
              <a:rPr lang="nb-NO" dirty="0"/>
              <a:t>Mueller, John T. (1934): </a:t>
            </a:r>
            <a:r>
              <a:rPr lang="nb-NO" i="1" dirty="0"/>
              <a:t>Christian </a:t>
            </a:r>
            <a:r>
              <a:rPr lang="nb-NO" i="1" dirty="0" err="1"/>
              <a:t>dogmatics</a:t>
            </a:r>
            <a:r>
              <a:rPr lang="nb-NO" dirty="0"/>
              <a:t>. St. Louis, Mo; Concordia.</a:t>
            </a:r>
          </a:p>
          <a:p>
            <a:pPr marL="0" indent="0">
              <a:buNone/>
            </a:pPr>
            <a:r>
              <a:rPr lang="nb-NO" dirty="0"/>
              <a:t>Sannes, Kjell Olav (2008): «</a:t>
            </a:r>
            <a:r>
              <a:rPr lang="nb-NO" dirty="0" err="1"/>
              <a:t>Leadership</a:t>
            </a:r>
            <a:r>
              <a:rPr lang="nb-NO" dirty="0"/>
              <a:t> and ministry – an Evangelical-Lutheran </a:t>
            </a:r>
            <a:r>
              <a:rPr lang="nb-NO" dirty="0" err="1"/>
              <a:t>view</a:t>
            </a:r>
            <a:r>
              <a:rPr lang="nb-NO" dirty="0"/>
              <a:t>.» I Engelsviken et.al. (eds.): </a:t>
            </a:r>
            <a:r>
              <a:rPr lang="nb-NO" i="1" dirty="0"/>
              <a:t>Mission to </a:t>
            </a:r>
            <a:r>
              <a:rPr lang="nb-NO" i="1" dirty="0" err="1"/>
              <a:t>the</a:t>
            </a:r>
            <a:r>
              <a:rPr lang="nb-NO" i="1" dirty="0"/>
              <a:t> </a:t>
            </a:r>
            <a:r>
              <a:rPr lang="nb-NO" i="1" dirty="0" err="1"/>
              <a:t>world</a:t>
            </a:r>
            <a:r>
              <a:rPr lang="nb-NO" dirty="0"/>
              <a:t>. Oxford; </a:t>
            </a:r>
            <a:r>
              <a:rPr lang="nb-NO" dirty="0" err="1"/>
              <a:t>Regnum</a:t>
            </a:r>
            <a:r>
              <a:rPr lang="nb-NO" dirty="0"/>
              <a:t>.</a:t>
            </a:r>
          </a:p>
          <a:p>
            <a:pPr marL="0" indent="0">
              <a:buNone/>
            </a:pPr>
            <a:r>
              <a:rPr lang="nb-NO" dirty="0"/>
              <a:t>Skagestad, Gustav (1930): </a:t>
            </a:r>
            <a:r>
              <a:rPr lang="nb-NO" i="1" dirty="0"/>
              <a:t>Pastorallære</a:t>
            </a:r>
            <a:r>
              <a:rPr lang="nb-NO" dirty="0"/>
              <a:t>. Oslo; </a:t>
            </a:r>
            <a:r>
              <a:rPr lang="nb-NO" dirty="0" err="1"/>
              <a:t>Lutherstiftelsen</a:t>
            </a:r>
            <a:r>
              <a:rPr lang="nb-NO" dirty="0"/>
              <a:t>.</a:t>
            </a:r>
          </a:p>
          <a:p>
            <a:pPr marL="0" indent="0">
              <a:buNone/>
            </a:pPr>
            <a:r>
              <a:rPr lang="nb-NO" dirty="0"/>
              <a:t>Skjevesland, Olav (1984): </a:t>
            </a:r>
            <a:r>
              <a:rPr lang="nb-NO" i="1" dirty="0"/>
              <a:t>Levende kirke. Om nådegaver, tjenester og menighetsbygging. </a:t>
            </a:r>
            <a:r>
              <a:rPr lang="nb-NO" dirty="0"/>
              <a:t>Oslo; Luther.</a:t>
            </a:r>
          </a:p>
          <a:p>
            <a:pPr marL="0" indent="0">
              <a:buNone/>
            </a:pPr>
            <a:r>
              <a:rPr lang="nb-NO" dirty="0"/>
              <a:t>- (1994): </a:t>
            </a:r>
            <a:r>
              <a:rPr lang="nb-NO" i="1" dirty="0"/>
              <a:t>Huset av levende steiner. </a:t>
            </a:r>
            <a:r>
              <a:rPr lang="nb-NO" dirty="0"/>
              <a:t>Oslo; Verbum.</a:t>
            </a:r>
          </a:p>
          <a:p>
            <a:pPr marL="0" indent="0">
              <a:buNone/>
            </a:pPr>
            <a:r>
              <a:rPr lang="nb-NO" dirty="0"/>
              <a:t>- (2003): </a:t>
            </a:r>
            <a:r>
              <a:rPr lang="nb-NO" i="1" dirty="0"/>
              <a:t>Tro og tradisjon i en ny tid</a:t>
            </a:r>
            <a:r>
              <a:rPr lang="nb-NO" dirty="0"/>
              <a:t>. Oslo; Luther.</a:t>
            </a:r>
          </a:p>
          <a:p>
            <a:pPr marL="0" indent="0">
              <a:buNone/>
            </a:pPr>
            <a:r>
              <a:rPr lang="nb-NO" dirty="0"/>
              <a:t>Synnes, Martin (1996): </a:t>
            </a:r>
            <a:r>
              <a:rPr lang="nb-NO" i="1" dirty="0"/>
              <a:t>Vakthold om den skjønne skatt. </a:t>
            </a:r>
            <a:r>
              <a:rPr lang="nb-NO" dirty="0"/>
              <a:t>Oslo; Luther.</a:t>
            </a:r>
          </a:p>
          <a:p>
            <a:pPr marL="0" indent="0">
              <a:buNone/>
            </a:pPr>
            <a:r>
              <a:rPr lang="nb-NO" dirty="0"/>
              <a:t>Valen-Sendstad, Aksel (1979): </a:t>
            </a:r>
            <a:r>
              <a:rPr lang="nb-NO" i="1" dirty="0"/>
              <a:t>Kristen dogmatikk</a:t>
            </a:r>
            <a:r>
              <a:rPr lang="nb-NO" dirty="0"/>
              <a:t>. Oslo; Luther.</a:t>
            </a:r>
          </a:p>
          <a:p>
            <a:pPr marL="0" indent="0">
              <a:buNone/>
            </a:pPr>
            <a:r>
              <a:rPr lang="nb-NO" dirty="0" err="1"/>
              <a:t>Østnor</a:t>
            </a:r>
            <a:r>
              <a:rPr lang="nb-NO" dirty="0"/>
              <a:t>, Lars (1978): </a:t>
            </a:r>
            <a:r>
              <a:rPr lang="nb-NO" i="1" dirty="0"/>
              <a:t>Kirkens tjenester</a:t>
            </a:r>
            <a:r>
              <a:rPr lang="nb-NO" dirty="0"/>
              <a:t>. Oslo; Luther.</a:t>
            </a:r>
          </a:p>
          <a:p>
            <a:pPr marL="0" indent="0">
              <a:buNone/>
            </a:pPr>
            <a:endParaRPr lang="nb-NO" dirty="0"/>
          </a:p>
        </p:txBody>
      </p:sp>
    </p:spTree>
    <p:extLst>
      <p:ext uri="{BB962C8B-B14F-4D97-AF65-F5344CB8AC3E}">
        <p14:creationId xmlns:p14="http://schemas.microsoft.com/office/powerpoint/2010/main" val="260774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9829B5-C856-0F86-03EE-5E35F4FB7C7B}"/>
              </a:ext>
            </a:extLst>
          </p:cNvPr>
          <p:cNvSpPr>
            <a:spLocks noGrp="1"/>
          </p:cNvSpPr>
          <p:nvPr>
            <p:ph type="title"/>
          </p:nvPr>
        </p:nvSpPr>
        <p:spPr/>
        <p:txBody>
          <a:bodyPr/>
          <a:lstStyle/>
          <a:p>
            <a:pPr algn="ctr"/>
            <a:r>
              <a:rPr lang="nb-NO"/>
              <a:t>Innledning</a:t>
            </a:r>
            <a:endParaRPr lang="nb-NO" dirty="0"/>
          </a:p>
        </p:txBody>
      </p:sp>
      <p:sp>
        <p:nvSpPr>
          <p:cNvPr id="3" name="Plassholder for innhold 2">
            <a:extLst>
              <a:ext uri="{FF2B5EF4-FFF2-40B4-BE49-F238E27FC236}">
                <a16:creationId xmlns:a16="http://schemas.microsoft.com/office/drawing/2014/main" id="{4C441323-E4FC-86DA-D854-53135ABD3C42}"/>
              </a:ext>
            </a:extLst>
          </p:cNvPr>
          <p:cNvSpPr>
            <a:spLocks noGrp="1"/>
          </p:cNvSpPr>
          <p:nvPr>
            <p:ph idx="1"/>
          </p:nvPr>
        </p:nvSpPr>
        <p:spPr/>
        <p:txBody>
          <a:bodyPr>
            <a:normAutofit/>
          </a:bodyPr>
          <a:lstStyle/>
          <a:p>
            <a:r>
              <a:rPr lang="nb-NO" sz="2000" dirty="0"/>
              <a:t>Kinaforbundets første tiår – embetssynet i fokus</a:t>
            </a:r>
          </a:p>
          <a:p>
            <a:r>
              <a:rPr lang="nb-NO" sz="2000" dirty="0"/>
              <a:t>Ludvig Hope</a:t>
            </a:r>
          </a:p>
          <a:p>
            <a:pPr lvl="1"/>
            <a:r>
              <a:rPr lang="nb-NO" sz="1800" dirty="0"/>
              <a:t>Foredrag: «Nattverdspørsmålet.» - 1906</a:t>
            </a:r>
          </a:p>
          <a:p>
            <a:pPr lvl="1"/>
            <a:r>
              <a:rPr lang="nb-NO" sz="1800" dirty="0"/>
              <a:t>Foredrag: «</a:t>
            </a:r>
            <a:r>
              <a:rPr lang="nb-NO" sz="1800" dirty="0" err="1"/>
              <a:t>Kyrkja</a:t>
            </a:r>
            <a:r>
              <a:rPr lang="nb-NO" sz="1800" dirty="0"/>
              <a:t> og Guds folk» - 1923</a:t>
            </a:r>
          </a:p>
          <a:p>
            <a:pPr lvl="1"/>
            <a:r>
              <a:rPr lang="nb-NO" sz="1800" dirty="0"/>
              <a:t>Foredrag: «</a:t>
            </a:r>
            <a:r>
              <a:rPr lang="nb-NO" sz="1800" dirty="0" err="1"/>
              <a:t>Kyrkja</a:t>
            </a:r>
            <a:r>
              <a:rPr lang="nb-NO" sz="1800" dirty="0"/>
              <a:t> og lekmannsarbeidet» - 1932</a:t>
            </a:r>
          </a:p>
          <a:p>
            <a:r>
              <a:rPr lang="nb-NO" sz="2000" dirty="0"/>
              <a:t>Tormod Vågen</a:t>
            </a:r>
          </a:p>
          <a:p>
            <a:pPr lvl="1"/>
            <a:r>
              <a:rPr lang="nb-NO" sz="1800" dirty="0"/>
              <a:t>«Bibelsk forsamlingssyn» - 1954</a:t>
            </a:r>
          </a:p>
          <a:p>
            <a:r>
              <a:rPr lang="nb-NO" sz="2000" dirty="0"/>
              <a:t>«Ordinasjon og innvielse i NLM» - utvalgsinnstilling 1998</a:t>
            </a:r>
          </a:p>
        </p:txBody>
      </p:sp>
    </p:spTree>
    <p:extLst>
      <p:ext uri="{BB962C8B-B14F-4D97-AF65-F5344CB8AC3E}">
        <p14:creationId xmlns:p14="http://schemas.microsoft.com/office/powerpoint/2010/main" val="4274234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1384AA-5307-061F-15CD-9F0F099BCB42}"/>
              </a:ext>
            </a:extLst>
          </p:cNvPr>
          <p:cNvSpPr>
            <a:spLocks noGrp="1"/>
          </p:cNvSpPr>
          <p:nvPr>
            <p:ph type="title"/>
          </p:nvPr>
        </p:nvSpPr>
        <p:spPr/>
        <p:txBody>
          <a:bodyPr/>
          <a:lstStyle/>
          <a:p>
            <a:pPr algn="ctr"/>
            <a:r>
              <a:rPr lang="nb-NO" dirty="0"/>
              <a:t>Ordinasjon og innvielse, 1998</a:t>
            </a:r>
          </a:p>
        </p:txBody>
      </p:sp>
      <p:sp>
        <p:nvSpPr>
          <p:cNvPr id="3" name="Plassholder for innhold 2">
            <a:extLst>
              <a:ext uri="{FF2B5EF4-FFF2-40B4-BE49-F238E27FC236}">
                <a16:creationId xmlns:a16="http://schemas.microsoft.com/office/drawing/2014/main" id="{DC7A9A6E-0B9E-1133-25C6-7C115FDFCBAF}"/>
              </a:ext>
            </a:extLst>
          </p:cNvPr>
          <p:cNvSpPr>
            <a:spLocks noGrp="1"/>
          </p:cNvSpPr>
          <p:nvPr>
            <p:ph idx="1"/>
          </p:nvPr>
        </p:nvSpPr>
        <p:spPr>
          <a:xfrm>
            <a:off x="677334" y="1657351"/>
            <a:ext cx="8596668" cy="4384012"/>
          </a:xfrm>
        </p:spPr>
        <p:txBody>
          <a:bodyPr/>
          <a:lstStyle/>
          <a:p>
            <a:pPr marL="0" indent="0" algn="ctr">
              <a:buNone/>
            </a:pPr>
            <a:r>
              <a:rPr lang="nb-NO" dirty="0"/>
              <a:t>Hovedtekster: Acta 6 og 13, 1 Tim 4, og 2 Tim 1.</a:t>
            </a:r>
          </a:p>
          <a:p>
            <a:pPr marL="514350" indent="-514350">
              <a:buFont typeface="+mj-lt"/>
              <a:buAutoNum type="arabicPeriod"/>
            </a:pPr>
            <a:r>
              <a:rPr lang="nb-NO" dirty="0"/>
              <a:t>Menigheten sentral rolle – «alle disiplene» tok del i utvelgelsen av de første diakoner, Act6.</a:t>
            </a:r>
          </a:p>
          <a:p>
            <a:pPr marL="514350" indent="-514350">
              <a:buFont typeface="+mj-lt"/>
              <a:buAutoNum type="arabicPeriod"/>
            </a:pPr>
            <a:r>
              <a:rPr lang="nb-NO" dirty="0"/>
              <a:t>Innvielsen - i full offentlighet i forsamlingen, Act13:2, 1Tim6:12.</a:t>
            </a:r>
          </a:p>
          <a:p>
            <a:pPr marL="514350" indent="-514350">
              <a:buFont typeface="+mj-lt"/>
              <a:buAutoNum type="arabicPeriod"/>
            </a:pPr>
            <a:r>
              <a:rPr lang="nb-NO" dirty="0"/>
              <a:t>Innvielsen - en handling av flere, Act6:6, 1Tim4:14.</a:t>
            </a:r>
          </a:p>
          <a:p>
            <a:pPr marL="514350" indent="-514350">
              <a:buFont typeface="+mj-lt"/>
              <a:buAutoNum type="arabicPeriod"/>
            </a:pPr>
            <a:r>
              <a:rPr lang="nb-NO" dirty="0"/>
              <a:t>Menigheten spiller sentral rolle, men det er Gud som kaller, Act13:4, 1Tim4:14. Forsamlingen opptrer på Guds vegne.</a:t>
            </a:r>
          </a:p>
          <a:p>
            <a:pPr marL="514350" indent="-514350">
              <a:buFont typeface="+mj-lt"/>
              <a:buAutoNum type="arabicPeriod"/>
            </a:pPr>
            <a:r>
              <a:rPr lang="nb-NO" dirty="0"/>
              <a:t>Innvielsen - til et oppdrag i menigheten på dens vegne, med bønn om gaver og utrustning til å utføre oppgaven, 2Tim1:14, 2:2.</a:t>
            </a:r>
          </a:p>
          <a:p>
            <a:pPr marL="0" indent="0">
              <a:buNone/>
            </a:pPr>
            <a:endParaRPr lang="nb-NO" dirty="0"/>
          </a:p>
          <a:p>
            <a:pPr marL="0" indent="0">
              <a:buNone/>
            </a:pPr>
            <a:r>
              <a:rPr lang="nb-NO" dirty="0"/>
              <a:t>Skjevesland 1984:86ff er hovedkilde for disse og følgende punkter.</a:t>
            </a:r>
          </a:p>
        </p:txBody>
      </p:sp>
    </p:spTree>
    <p:extLst>
      <p:ext uri="{BB962C8B-B14F-4D97-AF65-F5344CB8AC3E}">
        <p14:creationId xmlns:p14="http://schemas.microsoft.com/office/powerpoint/2010/main" val="4213409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557F750-9A08-D1E0-5D70-0B021FD6233C}"/>
              </a:ext>
            </a:extLst>
          </p:cNvPr>
          <p:cNvSpPr>
            <a:spLocks noGrp="1"/>
          </p:cNvSpPr>
          <p:nvPr>
            <p:ph type="title"/>
          </p:nvPr>
        </p:nvSpPr>
        <p:spPr/>
        <p:txBody>
          <a:bodyPr/>
          <a:lstStyle/>
          <a:p>
            <a:pPr algn="ctr"/>
            <a:r>
              <a:rPr lang="nb-NO" dirty="0"/>
              <a:t>Ordinasjon og innvielse, 1998</a:t>
            </a:r>
          </a:p>
        </p:txBody>
      </p:sp>
      <p:sp>
        <p:nvSpPr>
          <p:cNvPr id="3" name="Plassholder for innhold 2">
            <a:extLst>
              <a:ext uri="{FF2B5EF4-FFF2-40B4-BE49-F238E27FC236}">
                <a16:creationId xmlns:a16="http://schemas.microsoft.com/office/drawing/2014/main" id="{EDA4ADCE-90B8-2F64-0F65-08C59F0DE649}"/>
              </a:ext>
            </a:extLst>
          </p:cNvPr>
          <p:cNvSpPr>
            <a:spLocks noGrp="1"/>
          </p:cNvSpPr>
          <p:nvPr>
            <p:ph idx="1"/>
          </p:nvPr>
        </p:nvSpPr>
        <p:spPr/>
        <p:txBody>
          <a:bodyPr/>
          <a:lstStyle/>
          <a:p>
            <a:pPr marL="0" indent="0">
              <a:buNone/>
            </a:pPr>
            <a:r>
              <a:rPr lang="nb-NO" dirty="0"/>
              <a:t>6. Bønnen - med håndspåleggelse, Act13:3, 1Tim4:14, av noen tolket som reell overgivelse av oppdraget (Skjevesland 1984:88), av andre som bønneform konsentrert om personen og dennes behov (T. Engelsviken:124). Se også Synnes:205ff.</a:t>
            </a:r>
          </a:p>
          <a:p>
            <a:pPr marL="0" indent="0">
              <a:buNone/>
            </a:pPr>
            <a:r>
              <a:rPr lang="nb-NO" dirty="0"/>
              <a:t>7. Innvielsen - innebærer forpliktelse på og anerkjennelse av oppdraget, 1Tim6:12, Tit1:9, sammen med sterke formaninger om å være forbilde i ord og gjerning, 1Tim4:12, 2Tim1:13.</a:t>
            </a:r>
          </a:p>
          <a:p>
            <a:pPr marL="0" indent="0">
              <a:buNone/>
            </a:pPr>
            <a:r>
              <a:rPr lang="nb-NO" dirty="0"/>
              <a:t>8. Innvielsen - ingen garanti i noen retning, tjeneren må holde seg nær til Herren så ikke gaven blir forsømt eller utslokt, 1Tim4:14, 2Tim1:6.</a:t>
            </a:r>
          </a:p>
        </p:txBody>
      </p:sp>
    </p:spTree>
    <p:extLst>
      <p:ext uri="{BB962C8B-B14F-4D97-AF65-F5344CB8AC3E}">
        <p14:creationId xmlns:p14="http://schemas.microsoft.com/office/powerpoint/2010/main" val="1060060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2F304B-5B71-CF64-3D2B-22F59BA4D57E}"/>
              </a:ext>
            </a:extLst>
          </p:cNvPr>
          <p:cNvSpPr>
            <a:spLocks noGrp="1"/>
          </p:cNvSpPr>
          <p:nvPr>
            <p:ph type="title"/>
          </p:nvPr>
        </p:nvSpPr>
        <p:spPr/>
        <p:txBody>
          <a:bodyPr/>
          <a:lstStyle/>
          <a:p>
            <a:pPr algn="ctr"/>
            <a:r>
              <a:rPr lang="nb-NO" dirty="0"/>
              <a:t>Ordinasjon og innvielse, 1998 Reformasjonstida - Augustana</a:t>
            </a:r>
          </a:p>
        </p:txBody>
      </p:sp>
      <p:sp>
        <p:nvSpPr>
          <p:cNvPr id="3" name="Plassholder for innhold 2">
            <a:extLst>
              <a:ext uri="{FF2B5EF4-FFF2-40B4-BE49-F238E27FC236}">
                <a16:creationId xmlns:a16="http://schemas.microsoft.com/office/drawing/2014/main" id="{1C235CA2-63B6-F7E5-3F8F-245071DB52D5}"/>
              </a:ext>
            </a:extLst>
          </p:cNvPr>
          <p:cNvSpPr>
            <a:spLocks noGrp="1"/>
          </p:cNvSpPr>
          <p:nvPr>
            <p:ph idx="1"/>
          </p:nvPr>
        </p:nvSpPr>
        <p:spPr/>
        <p:txBody>
          <a:bodyPr>
            <a:normAutofit/>
          </a:bodyPr>
          <a:lstStyle/>
          <a:p>
            <a:pPr marL="514350" indent="-514350">
              <a:buFont typeface="+mj-lt"/>
              <a:buAutoNum type="arabicPeriod"/>
            </a:pPr>
            <a:r>
              <a:rPr lang="nb-NO" dirty="0"/>
              <a:t>Det ytre kall sterkt betont, jfr. CA14 «rite </a:t>
            </a:r>
            <a:r>
              <a:rPr lang="nb-NO" dirty="0" err="1"/>
              <a:t>vocatus</a:t>
            </a:r>
            <a:r>
              <a:rPr lang="nb-NO" dirty="0"/>
              <a:t>». Luther fremholder at det indre kall må være der, men ikke alene uten i nødstilfelle, fordi det kan være feilaktig, som hos svermerne.</a:t>
            </a:r>
          </a:p>
          <a:p>
            <a:pPr marL="514350" indent="-514350">
              <a:buFont typeface="+mj-lt"/>
              <a:buAutoNum type="arabicPeriod"/>
            </a:pPr>
            <a:r>
              <a:rPr lang="nb-NO" dirty="0"/>
              <a:t>Fullmakten til å kalle ligger i den kristne forsamling. Hos Luther finner en ingen spesiell kallsmetode.</a:t>
            </a:r>
          </a:p>
          <a:p>
            <a:pPr marL="514350" indent="-514350">
              <a:buFont typeface="+mj-lt"/>
              <a:buAutoNum type="arabicPeriod"/>
            </a:pPr>
            <a:r>
              <a:rPr lang="nb-NO" dirty="0"/>
              <a:t>Kallet stadfestes og blir gyldig ved en offentlig akt – dette utvikles særlig i Luthers råd til de kristne i Böhmen.</a:t>
            </a:r>
          </a:p>
          <a:p>
            <a:pPr marL="514350" indent="-514350">
              <a:buFont typeface="+mj-lt"/>
              <a:buAutoNum type="arabicPeriod"/>
            </a:pPr>
            <a:r>
              <a:rPr lang="nb-NO" dirty="0"/>
              <a:t>Ordinasjon/innvielse - ikke å betrakte som et sakrament, det gir heller ikke del i noen spesiell geistlig stand. Luthersk teologi kjenner bare en stand: Å være en kristen i kraft av tro på og dåp til Kristus.</a:t>
            </a:r>
          </a:p>
        </p:txBody>
      </p:sp>
    </p:spTree>
    <p:extLst>
      <p:ext uri="{BB962C8B-B14F-4D97-AF65-F5344CB8AC3E}">
        <p14:creationId xmlns:p14="http://schemas.microsoft.com/office/powerpoint/2010/main" val="286088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E051820-BD58-87AB-3A44-AE486D683564}"/>
              </a:ext>
            </a:extLst>
          </p:cNvPr>
          <p:cNvSpPr>
            <a:spLocks noGrp="1"/>
          </p:cNvSpPr>
          <p:nvPr>
            <p:ph type="title"/>
          </p:nvPr>
        </p:nvSpPr>
        <p:spPr/>
        <p:txBody>
          <a:bodyPr/>
          <a:lstStyle/>
          <a:p>
            <a:pPr algn="ctr"/>
            <a:r>
              <a:rPr lang="nb-NO" dirty="0"/>
              <a:t>Ordinasjon og innvielse 1998</a:t>
            </a:r>
            <a:br>
              <a:rPr lang="nb-NO" dirty="0"/>
            </a:br>
            <a:r>
              <a:rPr lang="nb-NO" dirty="0"/>
              <a:t>Lutherdom etter Luther</a:t>
            </a:r>
          </a:p>
        </p:txBody>
      </p:sp>
      <p:sp>
        <p:nvSpPr>
          <p:cNvPr id="3" name="Plassholder for innhold 2">
            <a:extLst>
              <a:ext uri="{FF2B5EF4-FFF2-40B4-BE49-F238E27FC236}">
                <a16:creationId xmlns:a16="http://schemas.microsoft.com/office/drawing/2014/main" id="{AD86B37C-1F39-B5C8-C239-5211AD761F0D}"/>
              </a:ext>
            </a:extLst>
          </p:cNvPr>
          <p:cNvSpPr>
            <a:spLocks noGrp="1"/>
          </p:cNvSpPr>
          <p:nvPr>
            <p:ph idx="1"/>
          </p:nvPr>
        </p:nvSpPr>
        <p:spPr/>
        <p:txBody>
          <a:bodyPr>
            <a:normAutofit/>
          </a:bodyPr>
          <a:lstStyle/>
          <a:p>
            <a:pPr marL="0" indent="0">
              <a:buNone/>
            </a:pPr>
            <a:r>
              <a:rPr lang="nb-NO" sz="2000" dirty="0"/>
              <a:t>Sentrale termer – som inngår i balansert forhold: </a:t>
            </a:r>
          </a:p>
          <a:p>
            <a:pPr lvl="1"/>
            <a:r>
              <a:rPr lang="nb-NO" sz="1800" dirty="0"/>
              <a:t>Kallelse (</a:t>
            </a:r>
            <a:r>
              <a:rPr lang="nb-NO" sz="1800" dirty="0" err="1"/>
              <a:t>vocatio</a:t>
            </a:r>
            <a:r>
              <a:rPr lang="nb-NO" sz="1800" dirty="0"/>
              <a:t>)</a:t>
            </a:r>
          </a:p>
          <a:p>
            <a:pPr lvl="1"/>
            <a:r>
              <a:rPr lang="nb-NO" sz="1800" dirty="0"/>
              <a:t>Sendelse (</a:t>
            </a:r>
            <a:r>
              <a:rPr lang="nb-NO" sz="1800" dirty="0" err="1"/>
              <a:t>missio</a:t>
            </a:r>
            <a:r>
              <a:rPr lang="nb-NO" sz="1800" dirty="0"/>
              <a:t>)</a:t>
            </a:r>
          </a:p>
          <a:p>
            <a:pPr lvl="1"/>
            <a:r>
              <a:rPr lang="nb-NO" sz="1800" dirty="0"/>
              <a:t>Velsignelse (</a:t>
            </a:r>
            <a:r>
              <a:rPr lang="nb-NO" sz="1800" dirty="0" err="1"/>
              <a:t>benedictio</a:t>
            </a:r>
            <a:r>
              <a:rPr lang="nb-NO" sz="1800" dirty="0"/>
              <a:t>)</a:t>
            </a:r>
          </a:p>
          <a:p>
            <a:pPr marL="457200" lvl="1" indent="0">
              <a:buNone/>
            </a:pPr>
            <a:endParaRPr lang="nb-NO" sz="1800" dirty="0"/>
          </a:p>
          <a:p>
            <a:pPr marL="0" indent="0">
              <a:buNone/>
            </a:pPr>
            <a:r>
              <a:rPr lang="nb-NO" sz="2000" dirty="0"/>
              <a:t>I teologisk debatt kan overbetoning av ett element gi ubalanse:</a:t>
            </a:r>
          </a:p>
          <a:p>
            <a:pPr marL="971550" lvl="1" indent="-514350">
              <a:buFont typeface="+mj-lt"/>
              <a:buAutoNum type="arabicPeriod"/>
            </a:pPr>
            <a:r>
              <a:rPr lang="nb-NO" sz="1800" dirty="0"/>
              <a:t>Høykirkelig retning – for stor vekt på </a:t>
            </a:r>
            <a:r>
              <a:rPr lang="nb-NO" sz="1800" i="1" dirty="0" err="1"/>
              <a:t>benedictio</a:t>
            </a:r>
            <a:r>
              <a:rPr lang="nb-NO" sz="1800" dirty="0"/>
              <a:t> – «embetsnåde», spesielt åndsnærvær hos den ordinerte.</a:t>
            </a:r>
          </a:p>
          <a:p>
            <a:pPr marL="971550" lvl="1" indent="-514350">
              <a:buFont typeface="+mj-lt"/>
              <a:buAutoNum type="arabicPeriod"/>
            </a:pPr>
            <a:r>
              <a:rPr lang="nb-NO" sz="1800" dirty="0"/>
              <a:t>Liberal teologi – overbetoning av </a:t>
            </a:r>
            <a:r>
              <a:rPr lang="nb-NO" sz="1800" i="1" dirty="0" err="1"/>
              <a:t>vocatio</a:t>
            </a:r>
            <a:r>
              <a:rPr lang="nb-NO" sz="1800" dirty="0"/>
              <a:t> kombinert med nedtoning av </a:t>
            </a:r>
            <a:r>
              <a:rPr lang="nb-NO" sz="1800" i="1" dirty="0" err="1"/>
              <a:t>benedictio</a:t>
            </a:r>
            <a:r>
              <a:rPr lang="nb-NO" sz="1800" dirty="0"/>
              <a:t>.</a:t>
            </a:r>
          </a:p>
        </p:txBody>
      </p:sp>
    </p:spTree>
    <p:extLst>
      <p:ext uri="{BB962C8B-B14F-4D97-AF65-F5344CB8AC3E}">
        <p14:creationId xmlns:p14="http://schemas.microsoft.com/office/powerpoint/2010/main" val="233266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A55B7E0-BA04-8B53-657B-79DF31D22F6C}"/>
              </a:ext>
            </a:extLst>
          </p:cNvPr>
          <p:cNvSpPr>
            <a:spLocks noGrp="1"/>
          </p:cNvSpPr>
          <p:nvPr>
            <p:ph type="title"/>
          </p:nvPr>
        </p:nvSpPr>
        <p:spPr/>
        <p:txBody>
          <a:bodyPr/>
          <a:lstStyle/>
          <a:p>
            <a:pPr algn="ctr"/>
            <a:r>
              <a:rPr lang="nb-NO" dirty="0"/>
              <a:t>Ordinasjon og innvielse 1998</a:t>
            </a:r>
            <a:br>
              <a:rPr lang="nb-NO" dirty="0"/>
            </a:br>
            <a:r>
              <a:rPr lang="nb-NO" dirty="0"/>
              <a:t>Forståelsen av embetet</a:t>
            </a:r>
          </a:p>
        </p:txBody>
      </p:sp>
      <p:sp>
        <p:nvSpPr>
          <p:cNvPr id="3" name="Plassholder for innhold 2">
            <a:extLst>
              <a:ext uri="{FF2B5EF4-FFF2-40B4-BE49-F238E27FC236}">
                <a16:creationId xmlns:a16="http://schemas.microsoft.com/office/drawing/2014/main" id="{62598FF8-C42E-7D74-FBA1-E8331A2807BE}"/>
              </a:ext>
            </a:extLst>
          </p:cNvPr>
          <p:cNvSpPr>
            <a:spLocks noGrp="1"/>
          </p:cNvSpPr>
          <p:nvPr>
            <p:ph idx="1"/>
          </p:nvPr>
        </p:nvSpPr>
        <p:spPr/>
        <p:txBody>
          <a:bodyPr/>
          <a:lstStyle/>
          <a:p>
            <a:pPr marL="0" indent="0">
              <a:buNone/>
            </a:pPr>
            <a:r>
              <a:rPr lang="nb-NO" dirty="0"/>
              <a:t>Vi finner Lars </a:t>
            </a:r>
            <a:r>
              <a:rPr lang="nb-NO" dirty="0" err="1"/>
              <a:t>Østnors</a:t>
            </a:r>
            <a:r>
              <a:rPr lang="nb-NO" dirty="0"/>
              <a:t> presentasjon nyttig (s. 99ff):</a:t>
            </a:r>
          </a:p>
          <a:p>
            <a:pPr marL="514350" indent="-514350">
              <a:buFont typeface="+mj-lt"/>
              <a:buAutoNum type="arabicPeriod"/>
            </a:pPr>
            <a:r>
              <a:rPr lang="nb-NO" sz="2000" dirty="0"/>
              <a:t>Over/under-modeller</a:t>
            </a:r>
          </a:p>
          <a:p>
            <a:pPr marL="971550" lvl="1" indent="-514350">
              <a:buFont typeface="+mj-lt"/>
              <a:buAutoNum type="alphaLcParenR"/>
            </a:pPr>
            <a:r>
              <a:rPr lang="nb-NO" sz="1800" dirty="0"/>
              <a:t>Presten alene har embetet (</a:t>
            </a:r>
            <a:r>
              <a:rPr lang="nb-NO" sz="1800" dirty="0" err="1"/>
              <a:t>presteembets</a:t>
            </a:r>
            <a:r>
              <a:rPr lang="nb-NO" sz="1800" dirty="0"/>
              <a:t>-modell)</a:t>
            </a:r>
          </a:p>
          <a:p>
            <a:pPr marL="971550" lvl="1" indent="-514350">
              <a:buFont typeface="+mj-lt"/>
              <a:buAutoNum type="alphaLcParenR"/>
            </a:pPr>
            <a:r>
              <a:rPr lang="nb-NO" sz="1800" dirty="0"/>
              <a:t>Alle tjenere har embetet, men bare presten har hele tjenesteoppdraget (total- og delfunksjons-modell)</a:t>
            </a:r>
          </a:p>
          <a:p>
            <a:pPr marL="514350" indent="-514350">
              <a:buFont typeface="+mj-lt"/>
              <a:buAutoNum type="arabicPeriod"/>
            </a:pPr>
            <a:r>
              <a:rPr lang="nb-NO" sz="2000" dirty="0"/>
              <a:t>Sideordnings-modeller</a:t>
            </a:r>
          </a:p>
          <a:p>
            <a:pPr marL="971550" lvl="1" indent="-514350">
              <a:buFont typeface="+mj-lt"/>
              <a:buAutoNum type="alphaLcParenR"/>
            </a:pPr>
            <a:r>
              <a:rPr lang="nb-NO" sz="1800" dirty="0"/>
              <a:t>Alle tjenere har embetet, men det er ulike ansvarsområder (sektor-modell)</a:t>
            </a:r>
          </a:p>
          <a:p>
            <a:pPr marL="971550" lvl="1" indent="-514350">
              <a:buFont typeface="+mj-lt"/>
              <a:buAutoNum type="alphaLcParenR"/>
            </a:pPr>
            <a:r>
              <a:rPr lang="nb-NO" sz="1800" b="1" dirty="0"/>
              <a:t>Alle tjenere har embetet, men de konsentrerer seg om ulike deloppgaver (tyngdepunkt-modell)</a:t>
            </a:r>
          </a:p>
          <a:p>
            <a:pPr marL="971550" lvl="1" indent="-514350">
              <a:buFont typeface="+mj-lt"/>
              <a:buAutoNum type="alphaLcParenR"/>
            </a:pPr>
            <a:endParaRPr lang="nb-NO" dirty="0"/>
          </a:p>
        </p:txBody>
      </p:sp>
    </p:spTree>
    <p:extLst>
      <p:ext uri="{BB962C8B-B14F-4D97-AF65-F5344CB8AC3E}">
        <p14:creationId xmlns:p14="http://schemas.microsoft.com/office/powerpoint/2010/main" val="2283300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2DAACDA-BAEF-0A2D-814D-9D4D55A1BFCB}"/>
              </a:ext>
            </a:extLst>
          </p:cNvPr>
          <p:cNvSpPr>
            <a:spLocks noGrp="1"/>
          </p:cNvSpPr>
          <p:nvPr>
            <p:ph type="title"/>
          </p:nvPr>
        </p:nvSpPr>
        <p:spPr/>
        <p:txBody>
          <a:bodyPr/>
          <a:lstStyle/>
          <a:p>
            <a:pPr algn="ctr"/>
            <a:r>
              <a:rPr lang="nb-NO" dirty="0"/>
              <a:t>Ordinasjon og innvielse, 1998</a:t>
            </a:r>
            <a:br>
              <a:rPr lang="nb-NO" dirty="0"/>
            </a:br>
            <a:r>
              <a:rPr lang="nb-NO" dirty="0"/>
              <a:t>Foreløpig avslutning</a:t>
            </a:r>
          </a:p>
        </p:txBody>
      </p:sp>
      <p:sp>
        <p:nvSpPr>
          <p:cNvPr id="3" name="Plassholder for innhold 2">
            <a:extLst>
              <a:ext uri="{FF2B5EF4-FFF2-40B4-BE49-F238E27FC236}">
                <a16:creationId xmlns:a16="http://schemas.microsoft.com/office/drawing/2014/main" id="{A5309A34-C306-615D-623F-250751F93C92}"/>
              </a:ext>
            </a:extLst>
          </p:cNvPr>
          <p:cNvSpPr>
            <a:spLocks noGrp="1"/>
          </p:cNvSpPr>
          <p:nvPr>
            <p:ph idx="1"/>
          </p:nvPr>
        </p:nvSpPr>
        <p:spPr/>
        <p:txBody>
          <a:bodyPr/>
          <a:lstStyle/>
          <a:p>
            <a:r>
              <a:rPr lang="nb-NO" dirty="0" err="1"/>
              <a:t>Østnor</a:t>
            </a:r>
            <a:r>
              <a:rPr lang="nb-NO" dirty="0"/>
              <a:t> (og utvalget): Embetet kan/bør forstås utfra </a:t>
            </a:r>
            <a:r>
              <a:rPr lang="nb-NO" b="1" dirty="0"/>
              <a:t>tyngdepunkt-modellen</a:t>
            </a:r>
            <a:r>
              <a:rPr lang="nb-NO" dirty="0"/>
              <a:t>.</a:t>
            </a:r>
          </a:p>
          <a:p>
            <a:r>
              <a:rPr lang="nb-NO" dirty="0"/>
              <a:t>Misjonær = prest = kateket (</a:t>
            </a:r>
            <a:r>
              <a:rPr lang="nb-NO" dirty="0" err="1"/>
              <a:t>Østnor</a:t>
            </a:r>
            <a:r>
              <a:rPr lang="nb-NO" dirty="0"/>
              <a:t> hevdet at diakon </a:t>
            </a:r>
            <a:r>
              <a:rPr lang="nb-NO" u="sng" dirty="0"/>
              <a:t>ikke </a:t>
            </a:r>
            <a:r>
              <a:rPr lang="nb-NO" dirty="0"/>
              <a:t>er en del av «embetet» og bør ikke ordineres. Dette har ikke utvalget tatt stilling til).</a:t>
            </a:r>
          </a:p>
          <a:p>
            <a:r>
              <a:rPr lang="nb-NO" dirty="0"/>
              <a:t>A. Valen-Sendstad o.a.: Vi må skjelne og skille mellom </a:t>
            </a:r>
            <a:r>
              <a:rPr lang="nb-NO" i="1" dirty="0"/>
              <a:t>jus </a:t>
            </a:r>
            <a:r>
              <a:rPr lang="nb-NO" i="1" dirty="0" err="1"/>
              <a:t>divinum</a:t>
            </a:r>
            <a:r>
              <a:rPr lang="nb-NO" i="1" dirty="0"/>
              <a:t> </a:t>
            </a:r>
            <a:r>
              <a:rPr lang="nb-NO" dirty="0"/>
              <a:t>og </a:t>
            </a:r>
            <a:r>
              <a:rPr lang="nb-NO" i="1" dirty="0"/>
              <a:t>jus </a:t>
            </a:r>
            <a:r>
              <a:rPr lang="nb-NO" i="1" dirty="0" err="1"/>
              <a:t>humanum</a:t>
            </a:r>
            <a:r>
              <a:rPr lang="nb-NO" i="1" dirty="0"/>
              <a:t>.</a:t>
            </a:r>
            <a:r>
              <a:rPr lang="nb-NO" dirty="0"/>
              <a:t> Og kall og innvielse har en guddommelig så vel som en menneskelig side.</a:t>
            </a:r>
          </a:p>
          <a:p>
            <a:r>
              <a:rPr lang="nb-NO" dirty="0"/>
              <a:t>G. Skagestad (s. 142): Man må skille mellom en ordinasjons åndelige og kirkerettslige gyldighet.</a:t>
            </a:r>
          </a:p>
          <a:p>
            <a:endParaRPr lang="nb-NO" dirty="0"/>
          </a:p>
          <a:p>
            <a:pPr marL="0" indent="0">
              <a:buNone/>
            </a:pPr>
            <a:r>
              <a:rPr lang="nb-NO" dirty="0"/>
              <a:t>PS. Utvalgsinnstillingen ble etter hvert godkjent av NLM hovedstyre og ligger til grunn for praksis i f.eks. Tanzania.</a:t>
            </a:r>
          </a:p>
        </p:txBody>
      </p:sp>
    </p:spTree>
    <p:extLst>
      <p:ext uri="{BB962C8B-B14F-4D97-AF65-F5344CB8AC3E}">
        <p14:creationId xmlns:p14="http://schemas.microsoft.com/office/powerpoint/2010/main" val="1295180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06F820-1755-78D7-BF35-AA66F4EF9FF6}"/>
              </a:ext>
            </a:extLst>
          </p:cNvPr>
          <p:cNvSpPr>
            <a:spLocks noGrp="1"/>
          </p:cNvSpPr>
          <p:nvPr>
            <p:ph type="title"/>
          </p:nvPr>
        </p:nvSpPr>
        <p:spPr/>
        <p:txBody>
          <a:bodyPr>
            <a:normAutofit/>
          </a:bodyPr>
          <a:lstStyle/>
          <a:p>
            <a:pPr algn="ctr"/>
            <a:r>
              <a:rPr lang="nb-NO" dirty="0"/>
              <a:t>Hvordan definere nærmere «tjenesten»?</a:t>
            </a:r>
            <a:br>
              <a:rPr lang="nb-NO" dirty="0"/>
            </a:br>
            <a:r>
              <a:rPr lang="nb-NO" dirty="0"/>
              <a:t>Sammenheng og brudd GT/NT</a:t>
            </a:r>
          </a:p>
        </p:txBody>
      </p:sp>
      <p:sp>
        <p:nvSpPr>
          <p:cNvPr id="3" name="Plassholder for innhold 2">
            <a:extLst>
              <a:ext uri="{FF2B5EF4-FFF2-40B4-BE49-F238E27FC236}">
                <a16:creationId xmlns:a16="http://schemas.microsoft.com/office/drawing/2014/main" id="{69DC859E-D2EC-124C-3E3D-A5CADE00AA2A}"/>
              </a:ext>
            </a:extLst>
          </p:cNvPr>
          <p:cNvSpPr>
            <a:spLocks noGrp="1"/>
          </p:cNvSpPr>
          <p:nvPr>
            <p:ph idx="1"/>
          </p:nvPr>
        </p:nvSpPr>
        <p:spPr>
          <a:xfrm>
            <a:off x="677334" y="1930401"/>
            <a:ext cx="8596668" cy="4110962"/>
          </a:xfrm>
        </p:spPr>
        <p:txBody>
          <a:bodyPr>
            <a:normAutofit fontScale="92500" lnSpcReduction="10000"/>
          </a:bodyPr>
          <a:lstStyle/>
          <a:p>
            <a:r>
              <a:rPr lang="nb-NO" sz="1900" dirty="0"/>
              <a:t>GT hadde prest, profet og konge – og løfter om Messias.</a:t>
            </a:r>
          </a:p>
          <a:p>
            <a:r>
              <a:rPr lang="nb-NO" sz="1900" dirty="0"/>
              <a:t>Jesus var Guds salvede Messias og oppfyllelsen av alle løftene – han er vår prest, vår profet og vår konge </a:t>
            </a:r>
            <a:r>
              <a:rPr lang="nb-NO" sz="1900" dirty="0">
                <a:sym typeface="Wingdings" panose="05000000000000000000" pitchFamily="2" charset="2"/>
              </a:rPr>
              <a:t></a:t>
            </a:r>
            <a:r>
              <a:rPr lang="nb-NO" sz="1900" dirty="0"/>
              <a:t> Kristi trefoldige embete (jfr. Mueller:563).</a:t>
            </a:r>
          </a:p>
          <a:p>
            <a:r>
              <a:rPr lang="nb-NO" sz="1900" dirty="0"/>
              <a:t>GT </a:t>
            </a:r>
            <a:r>
              <a:rPr lang="nb-NO" sz="1900" i="1" dirty="0" err="1"/>
              <a:t>qahal</a:t>
            </a:r>
            <a:r>
              <a:rPr lang="nb-NO" sz="1900" dirty="0"/>
              <a:t> og NTs </a:t>
            </a:r>
            <a:r>
              <a:rPr lang="nb-NO" sz="1900" i="1" dirty="0" err="1"/>
              <a:t>ekklesia</a:t>
            </a:r>
            <a:r>
              <a:rPr lang="nb-NO" sz="1900" dirty="0"/>
              <a:t> henger sammen – Herrens folk, menighet, utvalgt og innviet.</a:t>
            </a:r>
          </a:p>
          <a:p>
            <a:r>
              <a:rPr lang="nb-NO" sz="1900" dirty="0"/>
              <a:t>Men, tjenestene i NT kan vanskelig ansees som fortsettelse av de GT-</a:t>
            </a:r>
            <a:r>
              <a:rPr lang="nb-NO" sz="1900" dirty="0" err="1"/>
              <a:t>lige</a:t>
            </a:r>
            <a:r>
              <a:rPr lang="nb-NO" sz="1900" dirty="0"/>
              <a:t> embeter. Embetet utvides og </a:t>
            </a:r>
            <a:r>
              <a:rPr lang="nb-NO" sz="1900" dirty="0" err="1"/>
              <a:t>nydefineres</a:t>
            </a:r>
            <a:r>
              <a:rPr lang="nb-NO" sz="1900" dirty="0"/>
              <a:t> i NT </a:t>
            </a:r>
            <a:r>
              <a:rPr lang="nb-NO" sz="1900" dirty="0">
                <a:sym typeface="Wingdings" panose="05000000000000000000" pitchFamily="2" charset="2"/>
              </a:rPr>
              <a:t> </a:t>
            </a:r>
            <a:r>
              <a:rPr lang="nb-NO" sz="1900" b="1" dirty="0">
                <a:sym typeface="Wingdings" panose="05000000000000000000" pitchFamily="2" charset="2"/>
              </a:rPr>
              <a:t>det allmenne prestedømme</a:t>
            </a:r>
            <a:r>
              <a:rPr lang="nb-NO" sz="1900" dirty="0">
                <a:sym typeface="Wingdings" panose="05000000000000000000" pitchFamily="2" charset="2"/>
              </a:rPr>
              <a:t>, 1Pet2:9. Jesus-troende er et utvalgt, hellig, kongelig og profeterende presteskap i ulike tjenester (jfr. Valen-Sendstad:335).</a:t>
            </a:r>
            <a:endParaRPr lang="nb-NO" sz="1900" dirty="0"/>
          </a:p>
          <a:p>
            <a:r>
              <a:rPr lang="nb-NO" sz="1900" dirty="0"/>
              <a:t>NT benevner de ulike oppgavene i kirke/menighet konsekvent som «tjeneste» - </a:t>
            </a:r>
            <a:r>
              <a:rPr lang="nb-NO" sz="1900" i="1" dirty="0" err="1"/>
              <a:t>diakonia</a:t>
            </a:r>
            <a:r>
              <a:rPr lang="nb-NO" sz="1900" i="1" dirty="0"/>
              <a:t>. «</a:t>
            </a:r>
            <a:r>
              <a:rPr lang="nb-NO" sz="1900" dirty="0"/>
              <a:t>Tjenesten er i menigheten og av menigheten på Kristi innstiftelse</a:t>
            </a:r>
            <a:r>
              <a:rPr lang="nb-NO" sz="1900" i="1" dirty="0"/>
              <a:t>» (Valen-Sendstad:333).</a:t>
            </a:r>
          </a:p>
          <a:p>
            <a:r>
              <a:rPr lang="nb-NO" sz="1900" dirty="0"/>
              <a:t>Paulus ser seg i tillegg som </a:t>
            </a:r>
            <a:r>
              <a:rPr lang="nb-NO" sz="1900" i="1" dirty="0"/>
              <a:t>forvalter,</a:t>
            </a:r>
            <a:r>
              <a:rPr lang="nb-NO" sz="1900" dirty="0"/>
              <a:t> 1Kor4, og </a:t>
            </a:r>
            <a:r>
              <a:rPr lang="nb-NO" sz="1900" i="1" dirty="0"/>
              <a:t>utsending</a:t>
            </a:r>
            <a:r>
              <a:rPr lang="nb-NO" sz="1900" dirty="0"/>
              <a:t>, 2Kor5.</a:t>
            </a:r>
          </a:p>
          <a:p>
            <a:endParaRPr lang="nb-NO" dirty="0"/>
          </a:p>
        </p:txBody>
      </p:sp>
    </p:spTree>
    <p:extLst>
      <p:ext uri="{BB962C8B-B14F-4D97-AF65-F5344CB8AC3E}">
        <p14:creationId xmlns:p14="http://schemas.microsoft.com/office/powerpoint/2010/main" val="130014066"/>
      </p:ext>
    </p:extLst>
  </p:cSld>
  <p:clrMapOvr>
    <a:masterClrMapping/>
  </p:clrMapOvr>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4236</TotalTime>
  <Words>2339</Words>
  <Application>Microsoft Office PowerPoint</Application>
  <PresentationFormat>Widescreen</PresentationFormat>
  <Paragraphs>128</Paragraphs>
  <Slides>18</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18</vt:i4>
      </vt:variant>
    </vt:vector>
  </HeadingPairs>
  <TitlesOfParts>
    <vt:vector size="23" baseType="lpstr">
      <vt:lpstr>Arial</vt:lpstr>
      <vt:lpstr>Trebuchet MS</vt:lpstr>
      <vt:lpstr>Wingdings</vt:lpstr>
      <vt:lpstr>Wingdings 3</vt:lpstr>
      <vt:lpstr>Fasett</vt:lpstr>
      <vt:lpstr>Et luthersk embetssyn Innstiftelse og rett kall CA 5 og 14</vt:lpstr>
      <vt:lpstr>Innledning</vt:lpstr>
      <vt:lpstr>Ordinasjon og innvielse, 1998</vt:lpstr>
      <vt:lpstr>Ordinasjon og innvielse, 1998</vt:lpstr>
      <vt:lpstr>Ordinasjon og innvielse, 1998 Reformasjonstida - Augustana</vt:lpstr>
      <vt:lpstr>Ordinasjon og innvielse 1998 Lutherdom etter Luther</vt:lpstr>
      <vt:lpstr>Ordinasjon og innvielse 1998 Forståelsen av embetet</vt:lpstr>
      <vt:lpstr>Ordinasjon og innvielse, 1998 Foreløpig avslutning</vt:lpstr>
      <vt:lpstr>Hvordan definere nærmere «tjenesten»? Sammenheng og brudd GT/NT</vt:lpstr>
      <vt:lpstr>Embetet = tjenester Termer og praksiser i NT</vt:lpstr>
      <vt:lpstr>Embetet utbygges Fra oldkirken til reformasjonen</vt:lpstr>
      <vt:lpstr>Høy- og lavkirkelig embetsteologi Noen ansatser – Conf.Aug.</vt:lpstr>
      <vt:lpstr>Sannes’ tese 1 – CA 5 CA 5 bør ikke tolkes som å etablere en presterolle der instruksen er å formidle Ord og sakrament. CA 5 taler om Ordet og sakramentene som nådemidler gitt av Gud som Den Hellige Ånd gir og arbeider gjennom (s. 319ff). </vt:lpstr>
      <vt:lpstr>Sannes’ tese 2 – CA 14 CA 14 handler ikke om ordinasjon, men at nådemidlenes forvaltning skal skje ved personer som er kalt på rett måte av de rette myndigheter. </vt:lpstr>
      <vt:lpstr>Sannes’ tese 3 – CA 7 CA 7 sier at det er nødvendig for kirken og dens enhet at evangeliet læres rent og nådemidlene forvaltes rett. Artikkelen nevner ikke noe om et ordinert presteskap.</vt:lpstr>
      <vt:lpstr>Oppsummerende</vt:lpstr>
      <vt:lpstr>Avslutning</vt:lpstr>
      <vt:lpstr>Kilder (noen titler avkortet for å spare plass):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luthersk embetssyn Innstiftelse og rett kall CA 5 og 14</dc:title>
  <dc:creator>Erling Lundeby</dc:creator>
  <cp:lastModifiedBy>Erling Lundeby</cp:lastModifiedBy>
  <cp:revision>4</cp:revision>
  <cp:lastPrinted>2024-01-22T17:41:27Z</cp:lastPrinted>
  <dcterms:created xsi:type="dcterms:W3CDTF">2024-01-17T09:54:43Z</dcterms:created>
  <dcterms:modified xsi:type="dcterms:W3CDTF">2024-01-23T08:35:09Z</dcterms:modified>
</cp:coreProperties>
</file>