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handoutMasterIdLst>
    <p:handoutMasterId r:id="rId30"/>
  </p:handoutMasterIdLst>
  <p:sldIdLst>
    <p:sldId id="311" r:id="rId2"/>
    <p:sldId id="312" r:id="rId3"/>
    <p:sldId id="325" r:id="rId4"/>
    <p:sldId id="313" r:id="rId5"/>
    <p:sldId id="314" r:id="rId6"/>
    <p:sldId id="315" r:id="rId7"/>
    <p:sldId id="326" r:id="rId8"/>
    <p:sldId id="327" r:id="rId9"/>
    <p:sldId id="316" r:id="rId10"/>
    <p:sldId id="338" r:id="rId11"/>
    <p:sldId id="317" r:id="rId12"/>
    <p:sldId id="318" r:id="rId13"/>
    <p:sldId id="328" r:id="rId14"/>
    <p:sldId id="319" r:id="rId15"/>
    <p:sldId id="320" r:id="rId16"/>
    <p:sldId id="321" r:id="rId17"/>
    <p:sldId id="322" r:id="rId18"/>
    <p:sldId id="330" r:id="rId19"/>
    <p:sldId id="323" r:id="rId20"/>
    <p:sldId id="331" r:id="rId21"/>
    <p:sldId id="324" r:id="rId22"/>
    <p:sldId id="329" r:id="rId23"/>
    <p:sldId id="332" r:id="rId24"/>
    <p:sldId id="333" r:id="rId25"/>
    <p:sldId id="334" r:id="rId26"/>
    <p:sldId id="335" r:id="rId27"/>
    <p:sldId id="336" r:id="rId28"/>
    <p:sldId id="337" r:id="rId2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86" d="100"/>
          <a:sy n="86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2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672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9934C3-1352-4F70-8EA8-CDDF79B454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07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3106-BF49-4165-86BF-57250A7BAF8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33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A4B8-2B3F-4989-9351-364BC758CF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39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1609-8102-40B8-988D-6BDF8AC057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9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865E-AAA0-470A-A378-309CCFE76D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1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ADCA-2247-4B45-A30F-5FBD8B47CBE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60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8F84-AD38-463E-A043-7B2FC30094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08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4690-C3A6-495E-B904-71473320A9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77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BF82-CE4A-4B4F-9AB7-52EF91BCD9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91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5BD3-10BE-4E00-A193-286419520F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81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7A5B-89FA-436B-AC0C-729247601A4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024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616C-F41D-4968-89CB-50D9374B81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3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5FC786-552A-4C31-B01E-E6FCDA71EFD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b-NO" altLang="nb-NO" dirty="0"/>
              <a:t>Hvorfor trenger vi nådens midler?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altLang="nb-NO" dirty="0"/>
              <a:t>Seminar på </a:t>
            </a:r>
            <a:r>
              <a:rPr lang="nb-NO" altLang="nb-NO" dirty="0" err="1"/>
              <a:t>DELKs</a:t>
            </a:r>
            <a:r>
              <a:rPr lang="nb-NO" altLang="nb-NO" dirty="0"/>
              <a:t> ST. Hans-stevne</a:t>
            </a:r>
          </a:p>
          <a:p>
            <a:r>
              <a:rPr lang="nb-NO" altLang="nb-NO" dirty="0"/>
              <a:t>24. juni 2017</a:t>
            </a:r>
          </a:p>
          <a:p>
            <a:r>
              <a:rPr lang="nb-NO" altLang="nb-NO" baseline="0" dirty="0"/>
              <a:t>Knut Alfsvåg, VID/MHS</a:t>
            </a:r>
          </a:p>
        </p:txBody>
      </p:sp>
    </p:spTree>
    <p:extLst>
      <p:ext uri="{BB962C8B-B14F-4D97-AF65-F5344CB8AC3E}">
        <p14:creationId xmlns:p14="http://schemas.microsoft.com/office/powerpoint/2010/main" val="24594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11D3FE-D8F3-4C3E-852D-CD334578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Bilderesultat for kornåker">
            <a:extLst>
              <a:ext uri="{FF2B5EF4-FFF2-40B4-BE49-F238E27FC236}">
                <a16:creationId xmlns:a16="http://schemas.microsoft.com/office/drawing/2014/main" id="{FE2FACA5-4463-4C33-9E98-58553E10C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1181099"/>
            <a:ext cx="9152012" cy="50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733ED-32ED-46AF-B63A-E9B6B9F6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har ansvaret for nådemidlene?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DD46D4-3444-4DF9-9C69-E14933BD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Forvaltningen av nådemidlene betros apostlene</a:t>
            </a:r>
          </a:p>
          <a:p>
            <a:r>
              <a:rPr lang="nb-NO" dirty="0"/>
              <a:t>Som la stor vekt på å videreføre</a:t>
            </a:r>
            <a:r>
              <a:rPr lang="nb-NO" baseline="0" dirty="0"/>
              <a:t> oppdraget</a:t>
            </a:r>
          </a:p>
          <a:p>
            <a:r>
              <a:rPr lang="nb-NO" baseline="0" dirty="0"/>
              <a:t>Gjennom sin nådemiddelteologi</a:t>
            </a:r>
          </a:p>
          <a:p>
            <a:pPr lvl="1"/>
            <a:r>
              <a:rPr lang="nb-NO" dirty="0"/>
              <a:t>Paulus om forkynnelsen:</a:t>
            </a:r>
            <a:r>
              <a:rPr lang="nb-NO" baseline="0" dirty="0"/>
              <a:t> Rom 10,8-17</a:t>
            </a:r>
          </a:p>
          <a:p>
            <a:pPr lvl="1"/>
            <a:r>
              <a:rPr lang="nb-NO" baseline="0" dirty="0"/>
              <a:t>Dåpen: Rom 6,3-5</a:t>
            </a:r>
          </a:p>
          <a:p>
            <a:pPr lvl="1"/>
            <a:r>
              <a:rPr lang="nb-NO" baseline="0" dirty="0"/>
              <a:t>Nattverden: 1 Kor 11,23-26</a:t>
            </a:r>
          </a:p>
          <a:p>
            <a:pPr lvl="0"/>
            <a:r>
              <a:rPr lang="nb-NO" dirty="0"/>
              <a:t>Ved å innsette sine etterfølgere: Apg 14,23; Tit 1,5; 2 Tim 1,6</a:t>
            </a:r>
          </a:p>
        </p:txBody>
      </p:sp>
    </p:spTree>
    <p:extLst>
      <p:ext uri="{BB962C8B-B14F-4D97-AF65-F5344CB8AC3E}">
        <p14:creationId xmlns:p14="http://schemas.microsoft.com/office/powerpoint/2010/main" val="35463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844EAF-0D64-4CE7-B8B5-93B07DA1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Nådemidlene og prestetjenesten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FDA937-A3A4-40B4-A5F2-A50D96F06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På dette punkt er de </a:t>
            </a:r>
            <a:r>
              <a:rPr lang="nb-NO" baseline="0" dirty="0"/>
              <a:t>som er ordinert til prestetjeneste som er apostlenes etterfølgere (jf. CA 5)</a:t>
            </a:r>
          </a:p>
          <a:p>
            <a:r>
              <a:rPr lang="nb-NO" baseline="0" dirty="0"/>
              <a:t>De har derfor et særskilt ansvar for tjenesten med nådemidlene</a:t>
            </a:r>
          </a:p>
          <a:p>
            <a:r>
              <a:rPr lang="nb-NO" baseline="0" dirty="0"/>
              <a:t>Ikke til fortrengsel for andre, men for å ivareta det som er absolutt nødvendig</a:t>
            </a:r>
          </a:p>
        </p:txBody>
      </p:sp>
    </p:spTree>
    <p:extLst>
      <p:ext uri="{BB962C8B-B14F-4D97-AF65-F5344CB8AC3E}">
        <p14:creationId xmlns:p14="http://schemas.microsoft.com/office/powerpoint/2010/main" val="5213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17B0B7-63E8-4D48-AB95-1AEF144E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8" name="Picture 2" descr="Bilderesultat for lutheran pastor sacrament">
            <a:extLst>
              <a:ext uri="{FF2B5EF4-FFF2-40B4-BE49-F238E27FC236}">
                <a16:creationId xmlns:a16="http://schemas.microsoft.com/office/drawing/2014/main" id="{C6FFAAC0-F896-47D6-B07F-832F15AA4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" y="332656"/>
            <a:ext cx="9152461" cy="61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8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9AB392-60BC-4755-999A-ED0A0353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skal vi bruke</a:t>
            </a:r>
            <a:r>
              <a:rPr lang="nb-NO" baseline="0" dirty="0"/>
              <a:t> nådemidlene?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71ECEE-7301-4920-B505-45E71E52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Slik at de vekker og styrker troen: Trosskapende og </a:t>
            </a:r>
            <a:r>
              <a:rPr lang="nb-NO" dirty="0" err="1"/>
              <a:t>trosstyrkende</a:t>
            </a:r>
            <a:r>
              <a:rPr lang="nb-NO" dirty="0"/>
              <a:t> (jf. CA 13)</a:t>
            </a:r>
          </a:p>
          <a:p>
            <a:r>
              <a:rPr lang="nb-NO" dirty="0"/>
              <a:t>Poenget</a:t>
            </a:r>
            <a:r>
              <a:rPr lang="nb-NO" baseline="0" dirty="0"/>
              <a:t> er tillitsforholdet til Gud, ikke nådemidlene i seg selv</a:t>
            </a:r>
          </a:p>
          <a:p>
            <a:pPr lvl="1"/>
            <a:r>
              <a:rPr lang="nb-NO" baseline="0" dirty="0"/>
              <a:t>Ikke dåpen i seg selv, men troen på dåpsløftet som gir frelse</a:t>
            </a:r>
          </a:p>
          <a:p>
            <a:pPr lvl="1"/>
            <a:r>
              <a:rPr lang="nb-NO" baseline="0" dirty="0"/>
              <a:t>Fordi frelse = tillit til Guds løfter</a:t>
            </a:r>
          </a:p>
          <a:p>
            <a:pPr lvl="1"/>
            <a:r>
              <a:rPr lang="nb-NO" baseline="0" dirty="0"/>
              <a:t>Det samme gjelder forkynnelsen og nattverden</a:t>
            </a:r>
          </a:p>
          <a:p>
            <a:r>
              <a:rPr lang="nb-NO" baseline="0" dirty="0"/>
              <a:t>Ikke «ex </a:t>
            </a:r>
            <a:r>
              <a:rPr lang="nb-NO" baseline="0" dirty="0" err="1"/>
              <a:t>opere</a:t>
            </a:r>
            <a:r>
              <a:rPr lang="nb-NO" baseline="0" dirty="0"/>
              <a:t> </a:t>
            </a:r>
            <a:r>
              <a:rPr lang="nb-NO" baseline="0" dirty="0" err="1"/>
              <a:t>operato</a:t>
            </a:r>
            <a:r>
              <a:rPr lang="nb-NO" baseline="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977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9B1ED3-1703-457D-B920-3F620AEA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nb-NO" dirty="0"/>
              <a:t>Forkynnelsen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697517-3C42-445F-9D12-9183F387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5656"/>
            <a:ext cx="7918648" cy="504968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Skal formidle Guds skapende nærvær slik at troen blir til</a:t>
            </a:r>
          </a:p>
          <a:p>
            <a:pPr lvl="1"/>
            <a:r>
              <a:rPr lang="nb-NO" dirty="0"/>
              <a:t>Sammenheng mellom skapelse og frelse: Rom 4,17b</a:t>
            </a:r>
          </a:p>
          <a:p>
            <a:r>
              <a:rPr lang="nb-NO" dirty="0"/>
              <a:t>Evangeliet skal ikke omtales, det skal utsies: Luk 4,21</a:t>
            </a:r>
          </a:p>
          <a:p>
            <a:r>
              <a:rPr lang="nb-NO" dirty="0"/>
              <a:t>Guds nådige nærvær skal forkynnes</a:t>
            </a:r>
            <a:r>
              <a:rPr lang="nb-NO" baseline="0" dirty="0"/>
              <a:t> uten betingelser:</a:t>
            </a:r>
          </a:p>
          <a:p>
            <a:pPr lvl="1"/>
            <a:r>
              <a:rPr lang="nb-NO" baseline="0" dirty="0"/>
              <a:t>Nå er Gud her med sin ubetingede, skapende kjærlighet</a:t>
            </a:r>
          </a:p>
          <a:p>
            <a:r>
              <a:rPr lang="nb-NO" baseline="0" dirty="0"/>
              <a:t>Forutsetter at predikanten kan skille mellom lov og evangelium</a:t>
            </a:r>
          </a:p>
        </p:txBody>
      </p:sp>
    </p:spTree>
    <p:extLst>
      <p:ext uri="{BB962C8B-B14F-4D97-AF65-F5344CB8AC3E}">
        <p14:creationId xmlns:p14="http://schemas.microsoft.com/office/powerpoint/2010/main" val="14044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60D3E5-EFCB-46AE-8144-6AC01B60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Forholdet mellom lov</a:t>
            </a:r>
            <a:r>
              <a:rPr lang="nb-NO" baseline="0" dirty="0"/>
              <a:t> og evangelium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189819-5114-4C8D-A78C-C337D4489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aseline="0" dirty="0"/>
              <a:t>Det er viktig å forkynne Guds lov og Guds krav, men det er ikke evangeliet</a:t>
            </a:r>
          </a:p>
          <a:p>
            <a:r>
              <a:rPr lang="nb-NO" baseline="0" dirty="0"/>
              <a:t>Lovens form er et ubetinget krav: Du skal elske Gud og din neste!</a:t>
            </a:r>
          </a:p>
          <a:p>
            <a:r>
              <a:rPr lang="nb-NO" baseline="0" dirty="0"/>
              <a:t>Evangeliets form er en ubetinget påstand: Dine synder er tilgitt!</a:t>
            </a:r>
          </a:p>
          <a:p>
            <a:r>
              <a:rPr lang="nb-NO" baseline="0" dirty="0"/>
              <a:t>Evangeliet skaper tillit til Gud og frigjør til tjeneste for medmennesket.</a:t>
            </a:r>
          </a:p>
        </p:txBody>
      </p:sp>
    </p:spTree>
    <p:extLst>
      <p:ext uri="{BB962C8B-B14F-4D97-AF65-F5344CB8AC3E}">
        <p14:creationId xmlns:p14="http://schemas.microsoft.com/office/powerpoint/2010/main" val="10054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D18AE8-294D-4905-ABB2-0AB6F3EF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Moralisme og antinomisme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860473-ED2E-4181-A86B-816DD107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loven forties, blir resultatet antinomisme</a:t>
            </a:r>
          </a:p>
          <a:p>
            <a:pPr lvl="1"/>
            <a:r>
              <a:rPr lang="nb-NO" dirty="0"/>
              <a:t>Kjærlighet uten krav</a:t>
            </a:r>
          </a:p>
          <a:p>
            <a:pPr lvl="0"/>
            <a:r>
              <a:rPr lang="nb-NO" dirty="0"/>
              <a:t>Når evangeliet blir til krav, blir resultatet moralisme</a:t>
            </a:r>
          </a:p>
          <a:p>
            <a:pPr lvl="1"/>
            <a:r>
              <a:rPr lang="nb-NO" dirty="0"/>
              <a:t>Forkynnelsen</a:t>
            </a:r>
            <a:r>
              <a:rPr lang="nb-NO" baseline="0" dirty="0"/>
              <a:t> reduseres til argumentasjon for gode formål</a:t>
            </a:r>
          </a:p>
        </p:txBody>
      </p:sp>
    </p:spTree>
    <p:extLst>
      <p:ext uri="{BB962C8B-B14F-4D97-AF65-F5344CB8AC3E}">
        <p14:creationId xmlns:p14="http://schemas.microsoft.com/office/powerpoint/2010/main" val="22806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esultat for lutheran pastor preaching">
            <a:extLst>
              <a:ext uri="{FF2B5EF4-FFF2-40B4-BE49-F238E27FC236}">
                <a16:creationId xmlns:a16="http://schemas.microsoft.com/office/drawing/2014/main" id="{51F7FF30-E5C3-437C-8C75-04BE94C2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384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2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BEEFE-7F38-46C3-B579-FC7729D5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Dåpen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6F0EA0-3028-4EE1-B5BC-AABD85CF8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Forutsetter og skaper tro</a:t>
            </a:r>
          </a:p>
          <a:p>
            <a:r>
              <a:rPr lang="nb-NO" dirty="0"/>
              <a:t>Trosbekjennelse</a:t>
            </a:r>
            <a:r>
              <a:rPr lang="nb-NO" baseline="0" dirty="0"/>
              <a:t> som betingelse for dåpshandlingen</a:t>
            </a:r>
          </a:p>
          <a:p>
            <a:pPr lvl="1"/>
            <a:r>
              <a:rPr lang="nb-NO" baseline="0" dirty="0"/>
              <a:t>Det er mulig å bekjenne på vegne av dåpskandidaten</a:t>
            </a:r>
          </a:p>
          <a:p>
            <a:r>
              <a:rPr lang="nb-NO" baseline="0" dirty="0"/>
              <a:t>Dåpsløftet som troens fundament</a:t>
            </a:r>
          </a:p>
          <a:p>
            <a:r>
              <a:rPr lang="nb-NO" baseline="0" dirty="0"/>
              <a:t>Kristen tro er enten på vei mot dåpen, eller den ser tilbake på den som sitt grunnlag</a:t>
            </a:r>
          </a:p>
        </p:txBody>
      </p:sp>
    </p:spTree>
    <p:extLst>
      <p:ext uri="{BB962C8B-B14F-4D97-AF65-F5344CB8AC3E}">
        <p14:creationId xmlns:p14="http://schemas.microsoft.com/office/powerpoint/2010/main" val="19974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97C92-285F-410F-9016-68E79FA2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nådens midler?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A067FC-8BBE-41B7-BB03-FDB12C1E7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Forkynnelsen</a:t>
            </a:r>
          </a:p>
          <a:p>
            <a:r>
              <a:rPr lang="nb-NO" dirty="0"/>
              <a:t>Dåpen</a:t>
            </a:r>
          </a:p>
          <a:p>
            <a:r>
              <a:rPr lang="nb-NO" dirty="0"/>
              <a:t>Nattverden</a:t>
            </a:r>
          </a:p>
          <a:p>
            <a:r>
              <a:rPr lang="nb-NO" dirty="0"/>
              <a:t>Skriftemålet?</a:t>
            </a:r>
          </a:p>
        </p:txBody>
      </p:sp>
    </p:spTree>
    <p:extLst>
      <p:ext uri="{BB962C8B-B14F-4D97-AF65-F5344CB8AC3E}">
        <p14:creationId xmlns:p14="http://schemas.microsoft.com/office/powerpoint/2010/main" val="8326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1EA21E-C589-49A1-8089-EBEDF1DB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170" name="Picture 2" descr="Bilderesultat for lutheran baptism">
            <a:extLst>
              <a:ext uri="{FF2B5EF4-FFF2-40B4-BE49-F238E27FC236}">
                <a16:creationId xmlns:a16="http://schemas.microsoft.com/office/drawing/2014/main" id="{0275ED0B-3CE7-4408-93F9-3D8A003C92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835"/>
            <a:ext cx="4536504" cy="68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9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04C0D8-F691-4D7D-9C4F-9BF3EC93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b-NO" dirty="0"/>
              <a:t>Nattverden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369DFB-2137-45EF-B3C7-DB23AD079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98" y="1268760"/>
            <a:ext cx="8023758" cy="5112568"/>
          </a:xfrm>
        </p:spPr>
        <p:txBody>
          <a:bodyPr/>
          <a:lstStyle/>
          <a:p>
            <a:r>
              <a:rPr lang="nb-NO" dirty="0"/>
              <a:t>Bot eller fest?</a:t>
            </a:r>
          </a:p>
          <a:p>
            <a:r>
              <a:rPr lang="nb-NO" dirty="0"/>
              <a:t>Nattverd er ikke en fromhetsøvelse</a:t>
            </a:r>
          </a:p>
          <a:p>
            <a:r>
              <a:rPr lang="nb-NO" dirty="0"/>
              <a:t>Den rette nattverdforberedelse</a:t>
            </a:r>
            <a:r>
              <a:rPr lang="nb-NO" baseline="0" dirty="0"/>
              <a:t> er troen på nattverdløftene (jf. Lille katekisme)</a:t>
            </a:r>
          </a:p>
          <a:p>
            <a:r>
              <a:rPr lang="nb-NO" baseline="0" dirty="0"/>
              <a:t>Aksept av egen syndighet og utilstrekkelighet</a:t>
            </a:r>
          </a:p>
          <a:p>
            <a:r>
              <a:rPr lang="nb-NO" baseline="0" dirty="0"/>
              <a:t>Glede over Jesu frelsende nærvær i brød og vin</a:t>
            </a:r>
          </a:p>
          <a:p>
            <a:r>
              <a:rPr lang="nb-NO" baseline="0" dirty="0"/>
              <a:t>Glede over at verden igjen gis oss som stedet for gudsfellesskap og kjærlighetens tjeneste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19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D4CFC-BE1A-4C2C-87A2-0164396B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Bilderesultat for means of grace">
            <a:extLst>
              <a:ext uri="{FF2B5EF4-FFF2-40B4-BE49-F238E27FC236}">
                <a16:creationId xmlns:a16="http://schemas.microsoft.com/office/drawing/2014/main" id="{A0651683-D49D-48A7-B9A9-E4E3D4EAC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" y="476672"/>
            <a:ext cx="91385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9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C81E78-F266-4385-882C-3071DE74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alternativet til nådens midler?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6CEDDC-C5B0-4EED-A3BE-0539F5AF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Nådemidlene</a:t>
            </a:r>
            <a:r>
              <a:rPr lang="nb-NO" baseline="0" dirty="0"/>
              <a:t> forankrer troen i noe utenfor oss selv: Guds nådige nærvær</a:t>
            </a:r>
          </a:p>
          <a:p>
            <a:r>
              <a:rPr lang="nb-NO" baseline="0" dirty="0"/>
              <a:t>Alternativet er å forankre troen i noe i oss selv</a:t>
            </a:r>
          </a:p>
          <a:p>
            <a:r>
              <a:rPr lang="nb-NO" baseline="0" dirty="0"/>
              <a:t>To kandidater</a:t>
            </a:r>
          </a:p>
          <a:p>
            <a:pPr lvl="1"/>
            <a:r>
              <a:rPr lang="nb-NO" dirty="0"/>
              <a:t>Fornuften</a:t>
            </a:r>
          </a:p>
          <a:p>
            <a:pPr lvl="1"/>
            <a:r>
              <a:rPr lang="nb-NO" dirty="0"/>
              <a:t>Den åndelige erfaring</a:t>
            </a:r>
          </a:p>
        </p:txBody>
      </p:sp>
    </p:spTree>
    <p:extLst>
      <p:ext uri="{BB962C8B-B14F-4D97-AF65-F5344CB8AC3E}">
        <p14:creationId xmlns:p14="http://schemas.microsoft.com/office/powerpoint/2010/main" val="19494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794B5A-FB0F-4417-A497-09C4ABD4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6" y="404664"/>
            <a:ext cx="7772400" cy="1143000"/>
          </a:xfrm>
        </p:spPr>
        <p:txBody>
          <a:bodyPr/>
          <a:lstStyle/>
          <a:p>
            <a:r>
              <a:rPr lang="nb-NO" dirty="0"/>
              <a:t>Fornuftforankret tro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E9A3C3-15EC-4602-A88F-23DEA3167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6" y="1547664"/>
            <a:ext cx="7772400" cy="461764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Viser seg allerede i 1 Mos 3,1</a:t>
            </a:r>
          </a:p>
          <a:p>
            <a:r>
              <a:rPr lang="nb-NO" dirty="0"/>
              <a:t>Tro tilpasset menneskers religiøse forventning</a:t>
            </a:r>
          </a:p>
          <a:p>
            <a:pPr lvl="1"/>
            <a:r>
              <a:rPr lang="nb-NO" dirty="0"/>
              <a:t>Jesus reduseres til profet</a:t>
            </a:r>
          </a:p>
          <a:p>
            <a:pPr lvl="1"/>
            <a:r>
              <a:rPr lang="nb-NO" dirty="0"/>
              <a:t>Treenigheten forsvinner</a:t>
            </a:r>
          </a:p>
          <a:p>
            <a:pPr lvl="1"/>
            <a:r>
              <a:rPr lang="nb-NO" dirty="0"/>
              <a:t>Og med den forsoningen (2 Kor 5,18)</a:t>
            </a:r>
          </a:p>
          <a:p>
            <a:pPr lvl="0"/>
            <a:r>
              <a:rPr lang="nb-NO" dirty="0"/>
              <a:t>Gud, dyd og udødelighet</a:t>
            </a:r>
          </a:p>
          <a:p>
            <a:pPr lvl="1"/>
            <a:r>
              <a:rPr lang="nb-NO" dirty="0"/>
              <a:t>Gud belønner den som gjør så godt han eller hun kan</a:t>
            </a:r>
          </a:p>
        </p:txBody>
      </p:sp>
    </p:spTree>
    <p:extLst>
      <p:ext uri="{BB962C8B-B14F-4D97-AF65-F5344CB8AC3E}">
        <p14:creationId xmlns:p14="http://schemas.microsoft.com/office/powerpoint/2010/main" val="34757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07328-33DE-4F45-8D88-216EE071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 bruk av fornuften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4AD71-8A0C-4ED1-9DF4-3BFFF889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skal tenke på grunnlag av åpenbaringens bærende elementer, ikke problematisere dem</a:t>
            </a:r>
          </a:p>
          <a:p>
            <a:r>
              <a:rPr lang="nb-NO" dirty="0"/>
              <a:t>Jesus og apostlene</a:t>
            </a:r>
            <a:r>
              <a:rPr lang="nb-NO" baseline="0" dirty="0"/>
              <a:t> viser oss hva åpenbaringens bærende elementer er</a:t>
            </a:r>
          </a:p>
          <a:p>
            <a:r>
              <a:rPr lang="nb-NO" baseline="0" dirty="0"/>
              <a:t>Trosbekjennelsen som tolkningshjelp</a:t>
            </a:r>
          </a:p>
        </p:txBody>
      </p:sp>
    </p:spTree>
    <p:extLst>
      <p:ext uri="{BB962C8B-B14F-4D97-AF65-F5344CB8AC3E}">
        <p14:creationId xmlns:p14="http://schemas.microsoft.com/office/powerpoint/2010/main" val="40790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F67208-4242-45D9-9448-2A6CB745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Erfaringsforankret tro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FE6691-8963-4C83-9090-C8914EE8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Åndelige erfaringer er viktige, men ikke en selvstendig åpenbaringskilde</a:t>
            </a:r>
          </a:p>
          <a:p>
            <a:pPr lvl="1"/>
            <a:r>
              <a:rPr lang="nb-NO" dirty="0"/>
              <a:t>Svermeri</a:t>
            </a:r>
          </a:p>
          <a:p>
            <a:pPr lvl="0"/>
            <a:r>
              <a:rPr lang="nb-NO" dirty="0"/>
              <a:t>Tre eksempler</a:t>
            </a:r>
          </a:p>
          <a:p>
            <a:pPr lvl="1"/>
            <a:r>
              <a:rPr lang="nb-NO" dirty="0"/>
              <a:t>Den romersk-katolske</a:t>
            </a:r>
            <a:r>
              <a:rPr lang="nb-NO" baseline="0" dirty="0"/>
              <a:t> kirkeforståelse</a:t>
            </a:r>
          </a:p>
          <a:p>
            <a:pPr lvl="1"/>
            <a:r>
              <a:rPr lang="nb-NO" baseline="0" dirty="0"/>
              <a:t>Vekten på de ekstraordinære, karismatiske opplevelser</a:t>
            </a:r>
          </a:p>
          <a:p>
            <a:pPr lvl="1"/>
            <a:r>
              <a:rPr lang="nb-NO" baseline="0" dirty="0"/>
              <a:t>Vekkelseserfaringens ufeilbarlighet</a:t>
            </a:r>
          </a:p>
        </p:txBody>
      </p:sp>
    </p:spTree>
    <p:extLst>
      <p:ext uri="{BB962C8B-B14F-4D97-AF65-F5344CB8AC3E}">
        <p14:creationId xmlns:p14="http://schemas.microsoft.com/office/powerpoint/2010/main" val="1401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56292D-ED1A-4CA9-BAEF-A37334D3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5" y="332656"/>
            <a:ext cx="7772400" cy="1143000"/>
          </a:xfrm>
        </p:spPr>
        <p:txBody>
          <a:bodyPr/>
          <a:lstStyle/>
          <a:p>
            <a:r>
              <a:rPr lang="nb-NO" dirty="0"/>
              <a:t>Rett bruk</a:t>
            </a:r>
            <a:r>
              <a:rPr lang="nb-NO" baseline="0" dirty="0"/>
              <a:t> av erfaringen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BFAE13-FF3E-407D-9DE1-2984846A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4" y="1478532"/>
            <a:ext cx="7930083" cy="4614763"/>
          </a:xfrm>
        </p:spPr>
        <p:txBody>
          <a:bodyPr/>
          <a:lstStyle/>
          <a:p>
            <a:r>
              <a:rPr lang="nb-NO" dirty="0"/>
              <a:t>Troen er forankret i løftet</a:t>
            </a:r>
          </a:p>
          <a:p>
            <a:pPr lvl="1"/>
            <a:r>
              <a:rPr lang="nb-NO" dirty="0"/>
              <a:t>Jf. Lille katekisme</a:t>
            </a:r>
          </a:p>
          <a:p>
            <a:pPr lvl="0"/>
            <a:r>
              <a:rPr lang="nb-NO" dirty="0"/>
              <a:t>En</a:t>
            </a:r>
            <a:r>
              <a:rPr lang="nb-NO" baseline="0" dirty="0"/>
              <a:t> kilde til glede og velsignelse</a:t>
            </a:r>
          </a:p>
          <a:p>
            <a:pPr lvl="0"/>
            <a:r>
              <a:rPr lang="nb-NO" baseline="0" dirty="0"/>
              <a:t>Gjelder også om det ikke oppleves slik</a:t>
            </a:r>
          </a:p>
          <a:p>
            <a:pPr lvl="1"/>
            <a:r>
              <a:rPr lang="nb-NO" dirty="0"/>
              <a:t>Anfektelseserfaringen: Salme 22</a:t>
            </a:r>
          </a:p>
          <a:p>
            <a:pPr lvl="1"/>
            <a:r>
              <a:rPr lang="nb-NO" dirty="0"/>
              <a:t>Den</a:t>
            </a:r>
            <a:r>
              <a:rPr lang="nb-NO" baseline="0" dirty="0"/>
              <a:t> viktigste av alle erfaringer</a:t>
            </a:r>
          </a:p>
          <a:p>
            <a:pPr lvl="1"/>
            <a:r>
              <a:rPr lang="nb-NO" baseline="0" dirty="0"/>
              <a:t>Fordi den klargjør at troen ikke er forankret i oss selv</a:t>
            </a:r>
          </a:p>
          <a:p>
            <a:pPr lvl="0"/>
            <a:r>
              <a:rPr lang="nb-NO" dirty="0"/>
              <a:t>Hvorfor begynner vi gudstjenesten med syndsbekjennelse?</a:t>
            </a:r>
          </a:p>
        </p:txBody>
      </p:sp>
    </p:spTree>
    <p:extLst>
      <p:ext uri="{BB962C8B-B14F-4D97-AF65-F5344CB8AC3E}">
        <p14:creationId xmlns:p14="http://schemas.microsoft.com/office/powerpoint/2010/main" val="24686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D4CFC-BE1A-4C2C-87A2-0164396B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Bilderesultat for means of grace">
            <a:extLst>
              <a:ext uri="{FF2B5EF4-FFF2-40B4-BE49-F238E27FC236}">
                <a16:creationId xmlns:a16="http://schemas.microsoft.com/office/drawing/2014/main" id="{A0651683-D49D-48A7-B9A9-E4E3D4EAC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" y="476672"/>
            <a:ext cx="91385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0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D4CFC-BE1A-4C2C-87A2-0164396B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Bilderesultat for means of grace">
            <a:extLst>
              <a:ext uri="{FF2B5EF4-FFF2-40B4-BE49-F238E27FC236}">
                <a16:creationId xmlns:a16="http://schemas.microsoft.com/office/drawing/2014/main" id="{A0651683-D49D-48A7-B9A9-E4E3D4EAC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" y="476672"/>
            <a:ext cx="91385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DE3DD7-4CBF-4878-AFB5-E26A3E70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trenger vi nådens midler?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D2D8E8-C333-4218-9098-1BEFF6B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Fordi Jesus har gitt oss dem</a:t>
            </a:r>
          </a:p>
          <a:p>
            <a:r>
              <a:rPr lang="nb-NO" dirty="0"/>
              <a:t>Forkynnelsen</a:t>
            </a:r>
          </a:p>
          <a:p>
            <a:pPr lvl="1"/>
            <a:r>
              <a:rPr lang="nb-NO" dirty="0"/>
              <a:t>Matt 10,7; Luk 9,2</a:t>
            </a:r>
          </a:p>
          <a:p>
            <a:pPr lvl="0"/>
            <a:r>
              <a:rPr lang="nb-NO" dirty="0"/>
              <a:t>Gjentas og presiseres etter oppstandelsen</a:t>
            </a:r>
          </a:p>
          <a:p>
            <a:pPr lvl="1"/>
            <a:r>
              <a:rPr lang="nb-NO" dirty="0"/>
              <a:t>Luk 24,46-48</a:t>
            </a:r>
          </a:p>
          <a:p>
            <a:pPr lvl="1"/>
            <a:r>
              <a:rPr lang="nb-NO" dirty="0"/>
              <a:t>Mark 16,15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nb-NO" sz="2800" dirty="0">
                <a:solidFill>
                  <a:schemeClr val="tx1"/>
                </a:solidFill>
                <a:effectLst/>
                <a:latin typeface="+mn-lt"/>
              </a:rPr>
              <a:t>Matt 28,20 (lærer dem)</a:t>
            </a:r>
            <a:endParaRPr lang="nb-NO" sz="2800" dirty="0">
              <a:effectLst/>
            </a:endParaRPr>
          </a:p>
          <a:p>
            <a:pPr lvl="1"/>
            <a:r>
              <a:rPr lang="nb-NO" dirty="0" err="1"/>
              <a:t>Joh</a:t>
            </a:r>
            <a:r>
              <a:rPr lang="nb-NO" dirty="0"/>
              <a:t> 20,21-23 (skriftemålet)</a:t>
            </a:r>
          </a:p>
        </p:txBody>
      </p:sp>
    </p:spTree>
    <p:extLst>
      <p:ext uri="{BB962C8B-B14F-4D97-AF65-F5344CB8AC3E}">
        <p14:creationId xmlns:p14="http://schemas.microsoft.com/office/powerpoint/2010/main" val="16732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E9B608-B369-458D-ADD0-5E31420F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Dåpen og nattverden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37517-1ADE-4BD6-9E7B-201C6528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Dåpen</a:t>
            </a:r>
          </a:p>
          <a:p>
            <a:pPr lvl="1"/>
            <a:r>
              <a:rPr lang="nb-NO" dirty="0"/>
              <a:t>Matt 28,18-20</a:t>
            </a:r>
          </a:p>
          <a:p>
            <a:pPr lvl="1"/>
            <a:r>
              <a:rPr lang="nb-NO" dirty="0"/>
              <a:t>Mark 16,16</a:t>
            </a:r>
          </a:p>
          <a:p>
            <a:pPr lvl="0"/>
            <a:r>
              <a:rPr lang="nb-NO" dirty="0"/>
              <a:t>Nattverden</a:t>
            </a:r>
          </a:p>
          <a:p>
            <a:pPr lvl="1"/>
            <a:r>
              <a:rPr lang="nb-NO" dirty="0"/>
              <a:t>Matt 26,26-28</a:t>
            </a:r>
          </a:p>
          <a:p>
            <a:pPr lvl="1"/>
            <a:r>
              <a:rPr lang="nb-NO" dirty="0"/>
              <a:t>Mark 14,22-24</a:t>
            </a:r>
          </a:p>
          <a:p>
            <a:pPr lvl="1"/>
            <a:r>
              <a:rPr lang="nb-NO" dirty="0"/>
              <a:t>Luk 22,19-20</a:t>
            </a:r>
          </a:p>
        </p:txBody>
      </p:sp>
    </p:spTree>
    <p:extLst>
      <p:ext uri="{BB962C8B-B14F-4D97-AF65-F5344CB8AC3E}">
        <p14:creationId xmlns:p14="http://schemas.microsoft.com/office/powerpoint/2010/main" val="21066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F1A02F-A6AC-470A-A429-37D5CE23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har Jesus gitt oss nådens midler?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ED0DA6-4319-4640-9B35-7D927737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å ta</a:t>
            </a:r>
            <a:r>
              <a:rPr lang="nb-NO" baseline="0" dirty="0"/>
              <a:t> oss inn i den virkelighet han opprettet ved sin død og oppstandelse</a:t>
            </a:r>
          </a:p>
          <a:p>
            <a:r>
              <a:rPr lang="nb-NO" baseline="0" dirty="0"/>
              <a:t>Nådemidlene formidler frelsesverkets realitet</a:t>
            </a:r>
          </a:p>
          <a:p>
            <a:r>
              <a:rPr lang="nb-NO" baseline="0" dirty="0"/>
              <a:t>Derfor er det ikke tilfeldig at nådemidlene innstiftes i påskeuken</a:t>
            </a:r>
          </a:p>
        </p:txBody>
      </p:sp>
    </p:spTree>
    <p:extLst>
      <p:ext uri="{BB962C8B-B14F-4D97-AF65-F5344CB8AC3E}">
        <p14:creationId xmlns:p14="http://schemas.microsoft.com/office/powerpoint/2010/main" val="7000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CFEDC3-B915-4EBB-92EE-8425CC2F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 descr="Relatert bilde">
            <a:extLst>
              <a:ext uri="{FF2B5EF4-FFF2-40B4-BE49-F238E27FC236}">
                <a16:creationId xmlns:a16="http://schemas.microsoft.com/office/drawing/2014/main" id="{D9B86369-E5F6-4421-A7EC-B3B2FB380B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332656"/>
            <a:ext cx="9139673" cy="60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6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3FEBEF-96EB-4F1A-A828-960E63E5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 descr="Bilderesultat for eucharist">
            <a:extLst>
              <a:ext uri="{FF2B5EF4-FFF2-40B4-BE49-F238E27FC236}">
                <a16:creationId xmlns:a16="http://schemas.microsoft.com/office/drawing/2014/main" id="{5873EB05-ADA8-4A5F-A8DA-1186555E3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976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0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F6E860-E0FE-42BD-AEBC-ADA2364C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er ordet, vannet, vinen og brødet viktig?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EDBDA7-7DFA-4112-8B46-8D75328A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fortsettelse av inkarnasjonen</a:t>
            </a:r>
          </a:p>
          <a:p>
            <a:pPr lvl="1"/>
            <a:r>
              <a:rPr lang="nb-NO" dirty="0"/>
              <a:t>I Jesus</a:t>
            </a:r>
            <a:r>
              <a:rPr lang="nb-NO" baseline="0" dirty="0"/>
              <a:t> blir Gud en del av det skapte</a:t>
            </a:r>
          </a:p>
          <a:p>
            <a:pPr lvl="1"/>
            <a:r>
              <a:rPr lang="nb-NO" baseline="0" dirty="0"/>
              <a:t>Gjennom nådens midler fortsetter Gud å bruke det skapte</a:t>
            </a:r>
          </a:p>
          <a:p>
            <a:pPr lvl="0"/>
            <a:r>
              <a:rPr lang="nb-NO" dirty="0"/>
              <a:t>En gjenopprettelse av skaperverket</a:t>
            </a:r>
          </a:p>
          <a:p>
            <a:pPr lvl="1"/>
            <a:r>
              <a:rPr lang="nb-NO" dirty="0"/>
              <a:t>Det fysiske og det konkrete er stedet for Guds nærvær</a:t>
            </a:r>
          </a:p>
          <a:p>
            <a:pPr lvl="1"/>
            <a:r>
              <a:rPr lang="nb-NO" dirty="0"/>
              <a:t>Vi tas ikke ut av verden; vi settes inn i verden</a:t>
            </a:r>
          </a:p>
          <a:p>
            <a:pPr lvl="1"/>
            <a:r>
              <a:rPr lang="nb-NO" dirty="0"/>
              <a:t>For å bruke den og tjene andre med den</a:t>
            </a:r>
          </a:p>
        </p:txBody>
      </p:sp>
    </p:spTree>
    <p:extLst>
      <p:ext uri="{BB962C8B-B14F-4D97-AF65-F5344CB8AC3E}">
        <p14:creationId xmlns:p14="http://schemas.microsoft.com/office/powerpoint/2010/main" val="25358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Tom presentasjon">
  <a:themeElements>
    <a:clrScheme name="Tom presentasjon.p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om presentasj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m presentasj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sj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sj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sj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sj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sj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sj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785</Words>
  <Application>Microsoft Office PowerPoint</Application>
  <PresentationFormat>Skjermfremvisning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0" baseType="lpstr">
      <vt:lpstr>Times New Roman</vt:lpstr>
      <vt:lpstr>Tom presentasjon</vt:lpstr>
      <vt:lpstr>Hvorfor trenger vi nådens midler?</vt:lpstr>
      <vt:lpstr>Hva er nådens midler?</vt:lpstr>
      <vt:lpstr>PowerPoint-presentasjon</vt:lpstr>
      <vt:lpstr>Hvorfor trenger vi nådens midler? </vt:lpstr>
      <vt:lpstr>Dåpen og nattverden</vt:lpstr>
      <vt:lpstr>Hvorfor har Jesus gitt oss nådens midler?</vt:lpstr>
      <vt:lpstr>PowerPoint-presentasjon</vt:lpstr>
      <vt:lpstr>PowerPoint-presentasjon</vt:lpstr>
      <vt:lpstr>Hvorfor er ordet, vannet, vinen og brødet viktig?</vt:lpstr>
      <vt:lpstr>PowerPoint-presentasjon</vt:lpstr>
      <vt:lpstr>Hvem har ansvaret for nådemidlene?</vt:lpstr>
      <vt:lpstr>Nådemidlene og prestetjenesten</vt:lpstr>
      <vt:lpstr>PowerPoint-presentasjon</vt:lpstr>
      <vt:lpstr>Hvordan skal vi bruke nådemidlene?</vt:lpstr>
      <vt:lpstr>Forkynnelsen</vt:lpstr>
      <vt:lpstr>Forholdet mellom lov og evangelium</vt:lpstr>
      <vt:lpstr>Moralisme og antinomisme</vt:lpstr>
      <vt:lpstr>PowerPoint-presentasjon</vt:lpstr>
      <vt:lpstr>Dåpen</vt:lpstr>
      <vt:lpstr>PowerPoint-presentasjon</vt:lpstr>
      <vt:lpstr>Nattverden</vt:lpstr>
      <vt:lpstr>PowerPoint-presentasjon</vt:lpstr>
      <vt:lpstr>Hva er alternativet til nådens midler?</vt:lpstr>
      <vt:lpstr>Fornuftforankret tro</vt:lpstr>
      <vt:lpstr>Rett bruk av fornuften</vt:lpstr>
      <vt:lpstr>Erfaringsforankret tro</vt:lpstr>
      <vt:lpstr>Rett bruk av erfaringen</vt:lpstr>
      <vt:lpstr>PowerPoint-presentasjon</vt:lpstr>
    </vt:vector>
  </TitlesOfParts>
  <Company>Misjonshøgskolen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Forelesninger til Examen Philosophicum</dc:title>
  <dc:creator>Knut Alfsvåg</dc:creator>
  <cp:lastModifiedBy>Knut Alfsvåg</cp:lastModifiedBy>
  <cp:revision>181</cp:revision>
  <cp:lastPrinted>2017-06-22T07:11:49Z</cp:lastPrinted>
  <dcterms:created xsi:type="dcterms:W3CDTF">2005-11-30T08:45:03Z</dcterms:created>
  <dcterms:modified xsi:type="dcterms:W3CDTF">2017-07-10T11:03:00Z</dcterms:modified>
</cp:coreProperties>
</file>