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8" r:id="rId2"/>
    <p:sldId id="306" r:id="rId3"/>
    <p:sldId id="307" r:id="rId4"/>
    <p:sldId id="330" r:id="rId5"/>
    <p:sldId id="329" r:id="rId6"/>
    <p:sldId id="315" r:id="rId7"/>
    <p:sldId id="316" r:id="rId8"/>
    <p:sldId id="317" r:id="rId9"/>
    <p:sldId id="282" r:id="rId10"/>
    <p:sldId id="313" r:id="rId11"/>
    <p:sldId id="314" r:id="rId12"/>
    <p:sldId id="339" r:id="rId13"/>
    <p:sldId id="340" r:id="rId14"/>
    <p:sldId id="341" r:id="rId15"/>
    <p:sldId id="333" r:id="rId16"/>
    <p:sldId id="343" r:id="rId17"/>
    <p:sldId id="344" r:id="rId18"/>
    <p:sldId id="345" r:id="rId19"/>
  </p:sldIdLst>
  <p:sldSz cx="12192000" cy="6858000"/>
  <p:notesSz cx="6865938" cy="99980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1E2015F4-0757-435F-BD98-D29CBD200D04}">
          <p14:sldIdLst>
            <p14:sldId id="338"/>
            <p14:sldId id="306"/>
            <p14:sldId id="307"/>
            <p14:sldId id="330"/>
            <p14:sldId id="329"/>
            <p14:sldId id="315"/>
            <p14:sldId id="316"/>
            <p14:sldId id="317"/>
            <p14:sldId id="282"/>
            <p14:sldId id="313"/>
            <p14:sldId id="314"/>
            <p14:sldId id="339"/>
            <p14:sldId id="340"/>
            <p14:sldId id="341"/>
            <p14:sldId id="333"/>
            <p14:sldId id="343"/>
            <p14:sldId id="344"/>
            <p14:sldId id="345"/>
          </p14:sldIdLst>
        </p14:section>
        <p14:section name="Inndeling uten navn" id="{19886FF3-29FB-4614-8686-91494C95E3E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DDB"/>
    <a:srgbClr val="AEC5E0"/>
    <a:srgbClr val="F2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897" autoAdjust="0"/>
    <p:restoredTop sz="94660"/>
  </p:normalViewPr>
  <p:slideViewPr>
    <p:cSldViewPr snapToGrid="0">
      <p:cViewPr varScale="1">
        <p:scale>
          <a:sx n="38" d="100"/>
          <a:sy n="38" d="100"/>
        </p:scale>
        <p:origin x="200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501640"/>
          </a:xfrm>
          <a:prstGeom prst="rect">
            <a:avLst/>
          </a:prstGeom>
        </p:spPr>
        <p:txBody>
          <a:bodyPr vert="horz" lIns="96349" tIns="48175" rIns="96349" bIns="48175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9109" y="1"/>
            <a:ext cx="2975240" cy="501640"/>
          </a:xfrm>
          <a:prstGeom prst="rect">
            <a:avLst/>
          </a:prstGeom>
        </p:spPr>
        <p:txBody>
          <a:bodyPr vert="horz" lIns="96349" tIns="48175" rIns="96349" bIns="48175" rtlCol="0"/>
          <a:lstStyle>
            <a:lvl1pPr algn="r">
              <a:defRPr sz="1300"/>
            </a:lvl1pPr>
          </a:lstStyle>
          <a:p>
            <a:fld id="{3E817F18-6B9C-44F0-AC4A-BA00D9BDE785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9" tIns="48175" rIns="96349" bIns="4817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6594" y="4811575"/>
            <a:ext cx="5492750" cy="3936742"/>
          </a:xfrm>
          <a:prstGeom prst="rect">
            <a:avLst/>
          </a:prstGeom>
        </p:spPr>
        <p:txBody>
          <a:bodyPr vert="horz" lIns="96349" tIns="48175" rIns="96349" bIns="48175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96438"/>
            <a:ext cx="2975240" cy="501639"/>
          </a:xfrm>
          <a:prstGeom prst="rect">
            <a:avLst/>
          </a:prstGeom>
        </p:spPr>
        <p:txBody>
          <a:bodyPr vert="horz" lIns="96349" tIns="48175" rIns="96349" bIns="48175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9109" y="9496438"/>
            <a:ext cx="2975240" cy="501639"/>
          </a:xfrm>
          <a:prstGeom prst="rect">
            <a:avLst/>
          </a:prstGeom>
        </p:spPr>
        <p:txBody>
          <a:bodyPr vert="horz" lIns="96349" tIns="48175" rIns="96349" bIns="48175" rtlCol="0" anchor="b"/>
          <a:lstStyle>
            <a:lvl1pPr algn="r">
              <a:defRPr sz="1300"/>
            </a:lvl1pPr>
          </a:lstStyle>
          <a:p>
            <a:fld id="{2328DD68-90E9-43A3-AE45-7064AD48F6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07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824954" indent="-317289" eaLnBrk="0" hangingPunct="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269159" indent="-253832" eaLnBrk="0" hangingPunct="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776822" indent="-253832" eaLnBrk="0" hangingPunct="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284485" indent="-253832" eaLnBrk="0" hangingPunct="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792149" indent="-253832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299814" indent="-253832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807476" indent="-253832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4315140" indent="-253832" eaLnBrk="0" fontAlgn="base" hangingPunct="0">
              <a:spcBef>
                <a:spcPct val="2000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C4F3A60-9ADB-4CE6-857F-57F1E839AC27}" type="slidenum">
              <a:rPr lang="nb-NO" altLang="nb-NO" sz="1400"/>
              <a:pPr eaLnBrk="1" hangingPunct="1"/>
              <a:t>11</a:t>
            </a:fld>
            <a:endParaRPr lang="nb-NO" altLang="nb-NO" sz="14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8654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52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489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51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44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8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69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6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37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21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06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29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F3AF-B4F9-4943-B382-9E081DEEB25C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CB040-27A4-43FE-BDD5-1231B7BD2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172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1" Type="http://schemas.microsoft.com/office/2007/relationships/hdphoto" Target="../media/hdphoto3.wdp"/><Relationship Id="rId1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microsoft.com/office/2007/relationships/hdphoto" Target="../media/hdphoto2.wdp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microsoft.com/office/2007/relationships/hdphoto" Target="../media/hdphoto4.wdp"/><Relationship Id="rId5" Type="http://schemas.microsoft.com/office/2007/relationships/hdphoto" Target="../media/hdphoto5.wdp"/><Relationship Id="rId6" Type="http://schemas.microsoft.com/office/2007/relationships/hdphoto" Target="../media/hdphoto6.wdp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pbs.twimg.com/profile_images/3538337562/7d0a91a4392ac73f022aa98e8bb92caa_400x400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180" y="1135551"/>
            <a:ext cx="3788398" cy="36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8972" y="1608540"/>
            <a:ext cx="3905252" cy="366359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-304800" y="5388884"/>
            <a:ext cx="5536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Bibelselskapet </a:t>
            </a:r>
            <a:endParaRPr lang="nb-NO" sz="20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er </a:t>
            </a:r>
            <a:r>
              <a:rPr lang="nb-NO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200 år i </a:t>
            </a:r>
            <a:r>
              <a:rPr lang="nb-NO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år</a:t>
            </a:r>
            <a:endParaRPr lang="nb-NO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Målet er </a:t>
            </a:r>
            <a:r>
              <a:rPr lang="nb-NO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at alle mennesker skal kunne </a:t>
            </a:r>
            <a:r>
              <a:rPr lang="nb-NO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kjøpe en </a:t>
            </a:r>
            <a:r>
              <a:rPr lang="nb-NO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Bibel </a:t>
            </a:r>
            <a:endParaRPr lang="nb-NO" sz="1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på </a:t>
            </a:r>
            <a:r>
              <a:rPr lang="nb-NO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et språk de kan forstå til en pris de kan betale.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7143477" y="5405668"/>
            <a:ext cx="4816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Neste år feirer vi </a:t>
            </a:r>
          </a:p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500-årsjubileum for reformasjonen</a:t>
            </a:r>
          </a:p>
          <a:p>
            <a:pPr algn="ctr"/>
            <a:r>
              <a:rPr lang="nb-NO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Luther vågde å legge Bibelen i legfolkets hender.</a:t>
            </a:r>
          </a:p>
          <a:p>
            <a:pPr algn="ctr"/>
            <a:r>
              <a:rPr lang="nb-NO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Han lærte oss at Bibelen er eneste autoritet i kirken.</a:t>
            </a:r>
            <a:endParaRPr lang="nb-NO" sz="105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2181282" y="132278"/>
            <a:ext cx="750237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>
                <a:latin typeface="Century Gothic" charset="0"/>
                <a:ea typeface="Century Gothic" charset="0"/>
                <a:cs typeface="Century Gothic" charset="0"/>
              </a:rPr>
              <a:t>Hvor er det blitt av Bibelen i forkynnelsen?</a:t>
            </a:r>
          </a:p>
          <a:p>
            <a:r>
              <a:rPr lang="nb-NO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Harald Kaasa Hammer på Temahelg i Namsos </a:t>
            </a:r>
            <a:r>
              <a:rPr lang="nb-NO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27. </a:t>
            </a:r>
            <a:r>
              <a:rPr lang="nb-NO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mai 2016</a:t>
            </a:r>
          </a:p>
          <a:p>
            <a:pPr algn="ctr"/>
            <a:endParaRPr lang="nb-NO" sz="2000" dirty="0" smtClean="0">
              <a:solidFill>
                <a:schemeClr val="accent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nb-NO" sz="2000" dirty="0">
              <a:solidFill>
                <a:schemeClr val="accent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nb-NO" sz="2000" dirty="0" smtClean="0">
              <a:solidFill>
                <a:schemeClr val="accent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nb-NO" sz="28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To </a:t>
            </a:r>
            <a:r>
              <a:rPr lang="nb-NO" sz="2800" dirty="0" err="1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jubiléer</a:t>
            </a:r>
            <a:endParaRPr lang="nb-NO" sz="2800" dirty="0">
              <a:solidFill>
                <a:schemeClr val="accent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7562">
            <a:off x="1346473" y="3443666"/>
            <a:ext cx="1874339" cy="1877442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14400" y="-727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47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4" y="0"/>
            <a:ext cx="7913375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038532" y="1659285"/>
            <a:ext cx="39032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latin typeface="Century Gothic" panose="020B0502020202020204" pitchFamily="34" charset="0"/>
              </a:rPr>
              <a:t>Vi nærmer oss reformasjonsjubileet </a:t>
            </a:r>
            <a:br>
              <a:rPr lang="nb-NO" sz="2800" dirty="0" smtClean="0">
                <a:latin typeface="Century Gothic" panose="020B0502020202020204" pitchFamily="34" charset="0"/>
              </a:rPr>
            </a:br>
            <a:r>
              <a:rPr lang="nb-NO" sz="2800" dirty="0" smtClean="0">
                <a:latin typeface="Century Gothic" panose="020B0502020202020204" pitchFamily="34" charset="0"/>
              </a:rPr>
              <a:t>i 2017.</a:t>
            </a:r>
          </a:p>
          <a:p>
            <a:pPr algn="ctr"/>
            <a:endParaRPr lang="nb-NO" sz="2800" dirty="0">
              <a:latin typeface="Century Gothic" panose="020B0502020202020204" pitchFamily="34" charset="0"/>
            </a:endParaRPr>
          </a:p>
          <a:p>
            <a:pPr algn="ctr"/>
            <a:r>
              <a:rPr lang="nb-NO" sz="2800" dirty="0" smtClean="0">
                <a:latin typeface="Century Gothic" panose="020B0502020202020204" pitchFamily="34" charset="0"/>
              </a:rPr>
              <a:t>Luther ga oss noen gode verktøy for å bedre Bibel-bredden </a:t>
            </a:r>
            <a:br>
              <a:rPr lang="nb-NO" sz="2800" dirty="0" smtClean="0">
                <a:latin typeface="Century Gothic" panose="020B0502020202020204" pitchFamily="34" charset="0"/>
              </a:rPr>
            </a:br>
            <a:r>
              <a:rPr lang="nb-NO" sz="2800" dirty="0" smtClean="0">
                <a:latin typeface="Century Gothic" panose="020B0502020202020204" pitchFamily="34" charset="0"/>
              </a:rPr>
              <a:t>i vår forkynnelse.</a:t>
            </a:r>
            <a:endParaRPr lang="nb-N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Bilde 11" descr="Frykt_0002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535" y="1592147"/>
            <a:ext cx="2054293" cy="1615441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Bilde 12" descr="konfliktlovtavle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286" y="1674556"/>
            <a:ext cx="2535277" cy="1584548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Bilde 13" descr="hjerte_lovtavler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3725" y="1632002"/>
            <a:ext cx="1751176" cy="1612468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Bilde 19" descr="s105_txt_paradis_berge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161" y="4163148"/>
            <a:ext cx="2941679" cy="15876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Bilde 20" descr="hjerte-i-4-biter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08805" y="4152171"/>
            <a:ext cx="1663908" cy="158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Sylinder 17"/>
          <p:cNvSpPr txBox="1">
            <a:spLocks noChangeArrowheads="1"/>
          </p:cNvSpPr>
          <p:nvPr/>
        </p:nvSpPr>
        <p:spPr bwMode="auto">
          <a:xfrm>
            <a:off x="9254884" y="3281878"/>
            <a:ext cx="2571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/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Loven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lærer meg</a:t>
            </a:r>
          </a:p>
          <a:p>
            <a:pPr algn="ctr" eaLnBrk="1"/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 </a:t>
            </a:r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å leve det nye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livet.</a:t>
            </a:r>
            <a:endParaRPr lang="nb-NO" altLang="nb-NO" sz="18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1275" name="TekstSylinder 18"/>
          <p:cNvSpPr txBox="1">
            <a:spLocks noChangeArrowheads="1"/>
          </p:cNvSpPr>
          <p:nvPr/>
        </p:nvSpPr>
        <p:spPr bwMode="auto">
          <a:xfrm>
            <a:off x="5310200" y="3276478"/>
            <a:ext cx="33309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/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Loven avslører meg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og </a:t>
            </a:r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viser at jeg trenger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evangeliet.</a:t>
            </a:r>
            <a:endParaRPr lang="nb-NO" altLang="nb-NO" sz="18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0" name="TekstSylinder 19"/>
          <p:cNvSpPr txBox="1">
            <a:spLocks noChangeArrowheads="1"/>
          </p:cNvSpPr>
          <p:nvPr/>
        </p:nvSpPr>
        <p:spPr bwMode="auto">
          <a:xfrm>
            <a:off x="5714296" y="5779101"/>
            <a:ext cx="264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/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Evangeliet gir </a:t>
            </a:r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meg håp om evig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liv.</a:t>
            </a:r>
            <a:endParaRPr lang="nb-NO" altLang="nb-NO" sz="18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1" name="TekstSylinder 20"/>
          <p:cNvSpPr txBox="1">
            <a:spLocks noChangeArrowheads="1"/>
          </p:cNvSpPr>
          <p:nvPr/>
        </p:nvSpPr>
        <p:spPr bwMode="auto">
          <a:xfrm>
            <a:off x="2346286" y="3277224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/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Loven regulerer </a:t>
            </a:r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samlivet mellom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oss.</a:t>
            </a:r>
            <a:endParaRPr lang="nb-NO" altLang="nb-NO" sz="18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1278" name="TekstSylinder 21"/>
          <p:cNvSpPr txBox="1">
            <a:spLocks noChangeArrowheads="1"/>
          </p:cNvSpPr>
          <p:nvPr/>
        </p:nvSpPr>
        <p:spPr bwMode="auto">
          <a:xfrm>
            <a:off x="1490675" y="5800742"/>
            <a:ext cx="4246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/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Evangeliet flytter </a:t>
            </a:r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synden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fra </a:t>
            </a:r>
            <a:br>
              <a:rPr lang="nb-NO" altLang="nb-NO" sz="1800" dirty="0" smtClean="0">
                <a:latin typeface="Century Gothic" panose="020B0502020202020204" pitchFamily="34" charset="0"/>
                <a:cs typeface="+mn-cs"/>
              </a:rPr>
            </a:b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min samvittighet </a:t>
            </a:r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og over på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korset.</a:t>
            </a:r>
            <a:endParaRPr lang="nb-NO" altLang="nb-NO" sz="18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3" name="TekstSylinder 22"/>
          <p:cNvSpPr txBox="1">
            <a:spLocks noChangeArrowheads="1"/>
          </p:cNvSpPr>
          <p:nvPr/>
        </p:nvSpPr>
        <p:spPr bwMode="auto">
          <a:xfrm>
            <a:off x="9011225" y="5735663"/>
            <a:ext cx="30590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/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Evangeliet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gir </a:t>
            </a:r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meg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/>
            </a:r>
            <a:br>
              <a:rPr lang="nb-NO" altLang="nb-NO" sz="1800" dirty="0" smtClean="0">
                <a:latin typeface="Century Gothic" panose="020B0502020202020204" pitchFamily="34" charset="0"/>
                <a:cs typeface="+mn-cs"/>
              </a:rPr>
            </a:b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et </a:t>
            </a:r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nytt hjerte,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/>
            </a:r>
            <a:br>
              <a:rPr lang="nb-NO" altLang="nb-NO" sz="1800" dirty="0" smtClean="0">
                <a:latin typeface="Century Gothic" panose="020B0502020202020204" pitchFamily="34" charset="0"/>
                <a:cs typeface="+mn-cs"/>
              </a:rPr>
            </a:b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en </a:t>
            </a:r>
            <a:r>
              <a:rPr lang="nb-NO" altLang="nb-NO" sz="1800" dirty="0">
                <a:latin typeface="Century Gothic" panose="020B0502020202020204" pitchFamily="34" charset="0"/>
                <a:cs typeface="+mn-cs"/>
              </a:rPr>
              <a:t>ny vilje, ja, et nytt </a:t>
            </a:r>
            <a:r>
              <a:rPr lang="nb-NO" altLang="nb-NO" sz="1800" dirty="0" smtClean="0">
                <a:latin typeface="Century Gothic" panose="020B0502020202020204" pitchFamily="34" charset="0"/>
                <a:cs typeface="+mn-cs"/>
              </a:rPr>
              <a:t>liv.</a:t>
            </a:r>
            <a:endParaRPr lang="nb-NO" altLang="nb-NO" sz="1800" dirty="0"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2544" name="Picture 1" descr="skure-lovtavler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79" y="1675818"/>
            <a:ext cx="1733502" cy="151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e 20" descr="hjerte-i-4-biter.jpg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202" b="96953" l="3723" r="94415">
                        <a14:foregroundMark x1="76862" y1="27424" x2="76862" y2="2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38" y="4044274"/>
            <a:ext cx="1946302" cy="18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162598" y="37508"/>
            <a:ext cx="98668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>
                <a:latin typeface="Century Gothic" panose="020B0502020202020204" pitchFamily="34" charset="0"/>
              </a:rPr>
              <a:t>Luther lærte oss å lese Bibelen – som lov og evangelium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Lov og evangelium handler om mer enn synd og nåde, synd og nåde.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Under lesningen av Bibelen er det fruktbart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å lete etter lovens tre funksjoner og evangeliets tre funksjoner.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910643" y="2066295"/>
            <a:ext cx="7653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latin typeface="Century Gothic" panose="020B0502020202020204" pitchFamily="34" charset="0"/>
              </a:rPr>
              <a:t>1                    2                      3</a:t>
            </a:r>
            <a:endParaRPr lang="nb-NO" sz="4400" dirty="0">
              <a:latin typeface="Century Gothic" panose="020B0502020202020204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1910643" y="4555404"/>
            <a:ext cx="7808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latin typeface="Century Gothic" panose="020B0502020202020204" pitchFamily="34" charset="0"/>
              </a:rPr>
              <a:t>1                 2                         3</a:t>
            </a:r>
            <a:endParaRPr lang="nb-NO" sz="4400" dirty="0">
              <a:latin typeface="Century Gothic" panose="020B0502020202020204" pitchFamily="34" charset="0"/>
            </a:endParaRP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475" y="4092828"/>
            <a:ext cx="1928022" cy="16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275" grpId="0"/>
      <p:bldP spid="20" grpId="0"/>
      <p:bldP spid="21" grpId="0"/>
      <p:bldP spid="11278" grpId="0"/>
      <p:bldP spid="23" grpId="0"/>
      <p:bldP spid="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34" y="1263958"/>
            <a:ext cx="3634424" cy="4079108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31165" y="118033"/>
            <a:ext cx="1037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latin typeface="Century Gothic" panose="020B0502020202020204" pitchFamily="34" charset="0"/>
              </a:rPr>
              <a:t>Luther vågde å legge Bibelen i legfolkets hender.</a:t>
            </a:r>
            <a:endParaRPr lang="nb-NO" sz="3200" dirty="0">
              <a:latin typeface="Century Gothic" panose="020B0502020202020204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876144" y="756797"/>
            <a:ext cx="557111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Bibelen er den øverste norm for lære og liv</a:t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i en luthersk kirke.</a:t>
            </a:r>
          </a:p>
          <a:p>
            <a:pPr algn="ctr"/>
            <a:endParaRPr lang="nb-NO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I kirken har altså ingen mer enn </a:t>
            </a:r>
          </a:p>
          <a:p>
            <a:pPr algn="ctr"/>
            <a:r>
              <a:rPr lang="nb-NO" sz="2400" b="1" dirty="0" smtClean="0">
                <a:latin typeface="Century Gothic" panose="020B0502020202020204" pitchFamily="34" charset="0"/>
              </a:rPr>
              <a:t>en avledet autoritet</a:t>
            </a:r>
            <a:r>
              <a:rPr lang="nb-NO" sz="20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nb-NO" sz="105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I den grad presten taler som Guds ord, </a:t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har han autoritet i menigheten.</a:t>
            </a:r>
          </a:p>
          <a:p>
            <a:pPr algn="ctr"/>
            <a:endParaRPr lang="nb-NO" sz="1050" dirty="0">
              <a:latin typeface="Century Gothic" panose="020B0502020202020204" pitchFamily="34" charset="0"/>
            </a:endParaRPr>
          </a:p>
          <a:p>
            <a:pPr algn="ctr"/>
            <a:r>
              <a:rPr lang="nb-NO" sz="1600" dirty="0" smtClean="0">
                <a:latin typeface="Century Gothic" panose="020B0502020202020204" pitchFamily="34" charset="0"/>
              </a:rPr>
              <a:t>Confessio </a:t>
            </a:r>
            <a:r>
              <a:rPr lang="nb-NO" sz="1600" dirty="0" err="1" smtClean="0">
                <a:latin typeface="Century Gothic" panose="020B0502020202020204" pitchFamily="34" charset="0"/>
              </a:rPr>
              <a:t>augustana</a:t>
            </a:r>
            <a:r>
              <a:rPr lang="nb-NO" sz="1600" dirty="0" smtClean="0">
                <a:latin typeface="Century Gothic" panose="020B0502020202020204" pitchFamily="34" charset="0"/>
              </a:rPr>
              <a:t>, art 28:</a:t>
            </a:r>
          </a:p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Når biskopene lærer eller fastsetter noe </a:t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som strider mot evangeliet, </a:t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da har menighetene </a:t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Guds befaling som forbyr lydighet!</a:t>
            </a:r>
          </a:p>
          <a:p>
            <a:pPr algn="ctr"/>
            <a:endParaRPr lang="nb-NO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sz="1600" dirty="0" smtClean="0">
                <a:latin typeface="Century Gothic" panose="020B0502020202020204" pitchFamily="34" charset="0"/>
              </a:rPr>
              <a:t>Katekismens forklaring til «La navnet ditt helliges:</a:t>
            </a:r>
          </a:p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Den som forkynner og lever annerledes </a:t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enn det Guds ord forkynner, han vanhelliger Guds navn iblant oss.</a:t>
            </a:r>
            <a:endParaRPr lang="nb-NO" sz="2000" dirty="0">
              <a:latin typeface="Century Gothic" panose="020B050202020202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017085" y="6135019"/>
            <a:ext cx="1019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Menigheten trenger kompetente </a:t>
            </a:r>
            <a:r>
              <a:rPr lang="nb-NO" sz="2400" smtClean="0">
                <a:latin typeface="Century Gothic" panose="020B0502020202020204" pitchFamily="34" charset="0"/>
              </a:rPr>
              <a:t>bibellesere!</a:t>
            </a:r>
            <a:endParaRPr lang="nb-NO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441" y="243305"/>
            <a:ext cx="4182294" cy="321623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52" y="243305"/>
            <a:ext cx="3681984" cy="36880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908" y="2356905"/>
            <a:ext cx="3681984" cy="36880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791" y="2908220"/>
            <a:ext cx="3681984" cy="368808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084" y="4359688"/>
            <a:ext cx="977536" cy="2107531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205" y="3179477"/>
            <a:ext cx="977536" cy="210753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861" y="3050567"/>
            <a:ext cx="1289545" cy="2365353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1" y="1475873"/>
            <a:ext cx="4100547" cy="3149389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2564" y="4591145"/>
            <a:ext cx="3256547" cy="21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2" b="97974" l="2984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4" y="0"/>
            <a:ext cx="4853836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840924" y="2274838"/>
            <a:ext cx="5452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Hvis ikke menigheten leser Bibelen, må den velge seg</a:t>
            </a:r>
            <a:br>
              <a:rPr lang="nb-NO" sz="2400" dirty="0" smtClean="0">
                <a:latin typeface="Century Gothic" panose="020B0502020202020204" pitchFamily="34" charset="0"/>
              </a:rPr>
            </a:br>
            <a:r>
              <a:rPr lang="nb-NO" sz="2400" dirty="0" smtClean="0">
                <a:latin typeface="Century Gothic" panose="020B0502020202020204" pitchFamily="34" charset="0"/>
              </a:rPr>
              <a:t>andre autoriteter.</a:t>
            </a:r>
          </a:p>
          <a:p>
            <a:pPr algn="ctr"/>
            <a:endParaRPr lang="nb-NO" sz="2400" dirty="0">
              <a:latin typeface="Century Gothic" panose="020B0502020202020204" pitchFamily="34" charset="0"/>
            </a:endParaRPr>
          </a:p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Hvis du ikke leser Bibelen,</a:t>
            </a:r>
            <a:br>
              <a:rPr lang="nb-NO" sz="2400" dirty="0" smtClean="0">
                <a:latin typeface="Century Gothic" panose="020B0502020202020204" pitchFamily="34" charset="0"/>
              </a:rPr>
            </a:br>
            <a:r>
              <a:rPr lang="nb-NO" sz="2400" dirty="0" smtClean="0">
                <a:latin typeface="Century Gothic" panose="020B0502020202020204" pitchFamily="34" charset="0"/>
              </a:rPr>
              <a:t>må du velge deg </a:t>
            </a:r>
            <a:br>
              <a:rPr lang="nb-NO" sz="2400" dirty="0" smtClean="0">
                <a:latin typeface="Century Gothic" panose="020B0502020202020204" pitchFamily="34" charset="0"/>
              </a:rPr>
            </a:br>
            <a:r>
              <a:rPr lang="nb-NO" sz="2400" dirty="0" smtClean="0">
                <a:latin typeface="Century Gothic" panose="020B0502020202020204" pitchFamily="34" charset="0"/>
              </a:rPr>
              <a:t>andre autoriteter.</a:t>
            </a:r>
            <a:endParaRPr lang="nb-NO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asohlson.com/medias/sys_master/92881202381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91540">
            <a:off x="359268" y="4035624"/>
            <a:ext cx="3551292" cy="19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0" y="69287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latin typeface="Century Gothic" panose="020B0502020202020204" pitchFamily="34" charset="0"/>
              </a:rPr>
              <a:t>Vår forkynnelse og tilhørernes Bibel-lesning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564127" y="4697103"/>
            <a:ext cx="706374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latin typeface="Century Gothic" panose="020B0502020202020204" pitchFamily="34" charset="0"/>
              </a:rPr>
              <a:t>Forkynneren skal ikke </a:t>
            </a:r>
            <a:r>
              <a:rPr lang="nb-NO" sz="2200" dirty="0" smtClean="0">
                <a:latin typeface="Century Gothic" panose="020B0502020202020204" pitchFamily="34" charset="0"/>
              </a:rPr>
              <a:t>stille seg</a:t>
            </a:r>
            <a:br>
              <a:rPr lang="nb-NO" sz="2200" dirty="0" smtClean="0">
                <a:latin typeface="Century Gothic" panose="020B0502020202020204" pitchFamily="34" charset="0"/>
              </a:rPr>
            </a:br>
            <a:r>
              <a:rPr lang="nb-NO" sz="2200" b="1" dirty="0" smtClean="0">
                <a:latin typeface="Century Gothic" panose="020B0502020202020204" pitchFamily="34" charset="0"/>
              </a:rPr>
              <a:t>mellom</a:t>
            </a:r>
            <a:r>
              <a:rPr lang="nb-NO" sz="2200" dirty="0" smtClean="0">
                <a:latin typeface="Century Gothic" panose="020B0502020202020204" pitchFamily="34" charset="0"/>
              </a:rPr>
              <a:t> </a:t>
            </a:r>
            <a:r>
              <a:rPr lang="nb-NO" sz="2200" dirty="0">
                <a:latin typeface="Century Gothic" panose="020B0502020202020204" pitchFamily="34" charset="0"/>
              </a:rPr>
              <a:t>Bibelen og menigheten.</a:t>
            </a:r>
          </a:p>
          <a:p>
            <a:pPr algn="ctr"/>
            <a:r>
              <a:rPr lang="nb-NO" sz="2200" dirty="0" smtClean="0">
                <a:latin typeface="Century Gothic" panose="020B0502020202020204" pitchFamily="34" charset="0"/>
              </a:rPr>
              <a:t>Vi skal ikke sile Bibelens ord.</a:t>
            </a:r>
          </a:p>
          <a:p>
            <a:pPr algn="ctr"/>
            <a:endParaRPr lang="nb-NO" sz="11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sz="2200" dirty="0" smtClean="0">
                <a:latin typeface="Century Gothic" panose="020B0502020202020204" pitchFamily="34" charset="0"/>
              </a:rPr>
              <a:t>Vi skal la Kristi ord </a:t>
            </a:r>
            <a:br>
              <a:rPr lang="nb-NO" sz="2200" dirty="0" smtClean="0">
                <a:latin typeface="Century Gothic" panose="020B0502020202020204" pitchFamily="34" charset="0"/>
              </a:rPr>
            </a:br>
            <a:r>
              <a:rPr lang="nb-NO" sz="2200" dirty="0" smtClean="0">
                <a:latin typeface="Century Gothic" panose="020B0502020202020204" pitchFamily="34" charset="0"/>
              </a:rPr>
              <a:t>få rikelig rom i menigheten. </a:t>
            </a:r>
            <a:r>
              <a:rPr lang="nb-NO" sz="1400" dirty="0" smtClean="0">
                <a:latin typeface="Century Gothic" panose="020B0502020202020204" pitchFamily="34" charset="0"/>
              </a:rPr>
              <a:t>Kol 3,16</a:t>
            </a:r>
            <a:endParaRPr lang="nb-NO" dirty="0" smtClean="0">
              <a:latin typeface="Century Gothic" panose="020B0502020202020204" pitchFamily="34" charset="0"/>
            </a:endParaRPr>
          </a:p>
        </p:txBody>
      </p:sp>
      <p:pic>
        <p:nvPicPr>
          <p:cNvPr id="8" name="Picture 8" descr="http://www.az.all.biz/img/az/service_catalog/1328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1123" y="4697103"/>
            <a:ext cx="3558007" cy="2068230"/>
          </a:xfrm>
          <a:prstGeom prst="roundRect">
            <a:avLst>
              <a:gd name="adj" fmla="val 176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0" y="757094"/>
            <a:ext cx="12191999" cy="3046988"/>
          </a:xfrm>
          <a:prstGeom prst="rect">
            <a:avLst/>
          </a:prstGeom>
          <a:solidFill>
            <a:schemeClr val="accent6">
              <a:lumMod val="75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b-NO" sz="2200" dirty="0" smtClean="0">
                <a:latin typeface="Century Gothic" panose="020B0502020202020204" pitchFamily="34" charset="0"/>
              </a:rPr>
              <a:t>Biskopen sier ved ordinasjonen av hver ny prest: Så </a:t>
            </a:r>
            <a:r>
              <a:rPr lang="nb-NO" sz="2200" dirty="0">
                <a:latin typeface="Century Gothic" panose="020B0502020202020204" pitchFamily="34" charset="0"/>
              </a:rPr>
              <a:t>pålegger og formaner jeg deg</a:t>
            </a:r>
          </a:p>
          <a:p>
            <a:pPr algn="ctr"/>
            <a:endParaRPr lang="nb-NO" sz="1200" dirty="0">
              <a:latin typeface="Century Gothic" panose="020B0502020202020204" pitchFamily="34" charset="0"/>
            </a:endParaRPr>
          </a:p>
          <a:p>
            <a:pPr algn="ctr"/>
            <a:r>
              <a:rPr lang="nb-NO" sz="2200" dirty="0">
                <a:latin typeface="Century Gothic" panose="020B0502020202020204" pitchFamily="34" charset="0"/>
              </a:rPr>
              <a:t>- at du forkynner Guds ord klart og rent, </a:t>
            </a:r>
          </a:p>
          <a:p>
            <a:pPr algn="ctr"/>
            <a:r>
              <a:rPr lang="nb-NO" sz="2200" dirty="0">
                <a:latin typeface="Century Gothic" panose="020B0502020202020204" pitchFamily="34" charset="0"/>
              </a:rPr>
              <a:t>som det er gitt oss i Den hellige skrift, og som vår kirke vitner om det i sin </a:t>
            </a:r>
            <a:r>
              <a:rPr lang="nb-NO" sz="2200" dirty="0" smtClean="0">
                <a:latin typeface="Century Gothic" panose="020B0502020202020204" pitchFamily="34" charset="0"/>
              </a:rPr>
              <a:t>bekjennelse</a:t>
            </a:r>
            <a:r>
              <a:rPr lang="nb-NO" sz="2200" dirty="0">
                <a:latin typeface="Century Gothic" panose="020B0502020202020204" pitchFamily="34" charset="0"/>
              </a:rPr>
              <a:t> </a:t>
            </a:r>
            <a:r>
              <a:rPr lang="nb-NO" sz="2200" dirty="0" smtClean="0"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nb-NO" sz="1200" dirty="0">
              <a:latin typeface="Century Gothic" panose="020B0502020202020204" pitchFamily="34" charset="0"/>
            </a:endParaRPr>
          </a:p>
          <a:p>
            <a:pPr algn="ctr"/>
            <a:r>
              <a:rPr lang="nb-NO" sz="2200" dirty="0" smtClean="0">
                <a:latin typeface="Century Gothic" panose="020B0502020202020204" pitchFamily="34" charset="0"/>
              </a:rPr>
              <a:t>- </a:t>
            </a:r>
            <a:r>
              <a:rPr lang="nb-NO" sz="2200" dirty="0">
                <a:latin typeface="Century Gothic" panose="020B0502020202020204" pitchFamily="34" charset="0"/>
              </a:rPr>
              <a:t>at du trofast veileder og formaner </a:t>
            </a:r>
          </a:p>
          <a:p>
            <a:pPr algn="ctr"/>
            <a:r>
              <a:rPr lang="nb-NO" sz="2200" dirty="0">
                <a:latin typeface="Century Gothic" panose="020B0502020202020204" pitchFamily="34" charset="0"/>
              </a:rPr>
              <a:t>til sann omvendelse, levende tro på Kristus og et hellig liv i kjærlighet til Gud og nesten,</a:t>
            </a:r>
          </a:p>
          <a:p>
            <a:pPr algn="ctr"/>
            <a:endParaRPr lang="nb-NO" sz="1200" dirty="0">
              <a:latin typeface="Century Gothic" panose="020B0502020202020204" pitchFamily="34" charset="0"/>
            </a:endParaRPr>
          </a:p>
          <a:p>
            <a:pPr algn="ctr"/>
            <a:r>
              <a:rPr lang="nb-NO" sz="2200" dirty="0">
                <a:latin typeface="Century Gothic" panose="020B0502020202020204" pitchFamily="34" charset="0"/>
              </a:rPr>
              <a:t>- at du også selv av hjertet legger vinn på å leve etter Guds ord, </a:t>
            </a:r>
            <a:r>
              <a:rPr lang="nb-NO" sz="2200" dirty="0" smtClean="0">
                <a:latin typeface="Century Gothic" panose="020B0502020202020204" pitchFamily="34" charset="0"/>
              </a:rPr>
              <a:t/>
            </a:r>
            <a:br>
              <a:rPr lang="nb-NO" sz="2200" dirty="0" smtClean="0">
                <a:latin typeface="Century Gothic" panose="020B0502020202020204" pitchFamily="34" charset="0"/>
              </a:rPr>
            </a:br>
            <a:r>
              <a:rPr lang="nb-NO" sz="2200" dirty="0" smtClean="0">
                <a:latin typeface="Century Gothic" panose="020B0502020202020204" pitchFamily="34" charset="0"/>
              </a:rPr>
              <a:t>og </a:t>
            </a:r>
            <a:r>
              <a:rPr lang="nb-NO" sz="2200" dirty="0">
                <a:latin typeface="Century Gothic" panose="020B0502020202020204" pitchFamily="34" charset="0"/>
              </a:rPr>
              <a:t>i studium og bønn trenger dypere inn i de hellige skrifter og den kristne tros sannheter.</a:t>
            </a:r>
          </a:p>
        </p:txBody>
      </p:sp>
      <p:sp>
        <p:nvSpPr>
          <p:cNvPr id="4" name="Rektangel 3"/>
          <p:cNvSpPr/>
          <p:nvPr/>
        </p:nvSpPr>
        <p:spPr>
          <a:xfrm>
            <a:off x="399140" y="3993533"/>
            <a:ext cx="113937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200" dirty="0">
                <a:latin typeface="Century Gothic" panose="020B0502020202020204" pitchFamily="34" charset="0"/>
              </a:rPr>
              <a:t>Vår oppgave som forkynnere er å åpne Bibelen på menighetens fang.</a:t>
            </a:r>
          </a:p>
        </p:txBody>
      </p:sp>
    </p:spTree>
    <p:extLst>
      <p:ext uri="{BB962C8B-B14F-4D97-AF65-F5344CB8AC3E}">
        <p14:creationId xmlns:p14="http://schemas.microsoft.com/office/powerpoint/2010/main" val="21081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0" y="201200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latin typeface="Century Gothic" panose="020B0502020202020204" pitchFamily="34" charset="0"/>
              </a:rPr>
              <a:t>Forkynnerens og teologens rolle i en bibellesende forsamling</a:t>
            </a:r>
            <a:endParaRPr lang="nb-NO" sz="3200" dirty="0">
              <a:latin typeface="Century Gothic" panose="020B0502020202020204" pitchFamily="34" charset="0"/>
            </a:endParaRPr>
          </a:p>
        </p:txBody>
      </p:sp>
      <p:pic>
        <p:nvPicPr>
          <p:cNvPr id="1034" name="Picture 10" descr="https://cdn2.cdnme.se/cdn/8-2/137953/images/2007/kryss_1181515352_704508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365" y="3266850"/>
            <a:ext cx="1147824" cy="11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1897976" y="3548374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latin typeface="Century Gothic" panose="020B0502020202020204" pitchFamily="34" charset="0"/>
              </a:rPr>
              <a:t>Egentlig</a:t>
            </a:r>
            <a:endParaRPr lang="nb-NO" sz="3200" dirty="0">
              <a:latin typeface="Century Gothic" panose="020B0502020202020204" pitchFamily="34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990336" y="3266850"/>
            <a:ext cx="5139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Vi kan bidra til </a:t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å se sammenhenger og de lange linjer.</a:t>
            </a:r>
          </a:p>
          <a:p>
            <a:pPr algn="ctr"/>
            <a:r>
              <a:rPr lang="nb-NO" sz="2000" dirty="0">
                <a:latin typeface="Century Gothic" panose="020B0502020202020204" pitchFamily="34" charset="0"/>
              </a:rPr>
              <a:t>«Det står også skrevet … </a:t>
            </a:r>
            <a:r>
              <a:rPr lang="nb-NO" sz="2000" dirty="0" smtClean="0">
                <a:latin typeface="Century Gothic" panose="020B0502020202020204" pitchFamily="34" charset="0"/>
              </a:rPr>
              <a:t>»</a:t>
            </a:r>
            <a:endParaRPr lang="nb-NO" sz="2000" dirty="0">
              <a:latin typeface="Century Gothic" panose="020B0502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168013" y="2676163"/>
            <a:ext cx="98647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200" dirty="0">
                <a:latin typeface="Century Gothic" panose="020B0502020202020204" pitchFamily="34" charset="0"/>
              </a:rPr>
              <a:t>Vi skal stimulere til Bibel-lesning, </a:t>
            </a:r>
            <a:r>
              <a:rPr lang="nb-NO" sz="2200" dirty="0" smtClean="0">
                <a:latin typeface="Century Gothic" panose="020B0502020202020204" pitchFamily="34" charset="0"/>
              </a:rPr>
              <a:t>og </a:t>
            </a:r>
            <a:r>
              <a:rPr lang="nb-NO" sz="2200" dirty="0">
                <a:latin typeface="Century Gothic" panose="020B0502020202020204" pitchFamily="34" charset="0"/>
              </a:rPr>
              <a:t>ha respekt for menighetens lesning.</a:t>
            </a:r>
          </a:p>
        </p:txBody>
      </p:sp>
    </p:spTree>
    <p:extLst>
      <p:ext uri="{BB962C8B-B14F-4D97-AF65-F5344CB8AC3E}">
        <p14:creationId xmlns:p14="http://schemas.microsoft.com/office/powerpoint/2010/main" val="1746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kh\Pictures\HKH-Illustrasjoner\Skurekost på buden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9" t="-7"/>
          <a:stretch/>
        </p:blipFill>
        <p:spPr bwMode="auto">
          <a:xfrm>
            <a:off x="458666" y="1512968"/>
            <a:ext cx="4662480" cy="401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5394994" y="1512968"/>
            <a:ext cx="6399117" cy="3970318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Hver generasjon </a:t>
            </a:r>
            <a:br>
              <a:rPr lang="nb-NO" sz="2400" dirty="0" smtClean="0">
                <a:latin typeface="Century Gothic" panose="020B0502020202020204" pitchFamily="34" charset="0"/>
              </a:rPr>
            </a:br>
            <a:r>
              <a:rPr lang="nb-NO" sz="2400" dirty="0" smtClean="0">
                <a:latin typeface="Century Gothic" panose="020B0502020202020204" pitchFamily="34" charset="0"/>
              </a:rPr>
              <a:t>må rense Guds bud </a:t>
            </a:r>
            <a:br>
              <a:rPr lang="nb-NO" sz="2400" dirty="0" smtClean="0">
                <a:latin typeface="Century Gothic" panose="020B0502020202020204" pitchFamily="34" charset="0"/>
              </a:rPr>
            </a:br>
            <a:r>
              <a:rPr lang="nb-NO" sz="2400" dirty="0" smtClean="0">
                <a:latin typeface="Century Gothic" panose="020B0502020202020204" pitchFamily="34" charset="0"/>
              </a:rPr>
              <a:t>fra menneskebud og stivnete tradisjoner, </a:t>
            </a:r>
            <a:br>
              <a:rPr lang="nb-NO" sz="2400" dirty="0" smtClean="0">
                <a:latin typeface="Century Gothic" panose="020B0502020202020204" pitchFamily="34" charset="0"/>
              </a:rPr>
            </a:br>
            <a:r>
              <a:rPr lang="nb-NO" sz="2400" dirty="0" smtClean="0">
                <a:latin typeface="Century Gothic" panose="020B0502020202020204" pitchFamily="34" charset="0"/>
              </a:rPr>
              <a:t>slik at det er GUDS vilje </a:t>
            </a:r>
            <a:br>
              <a:rPr lang="nb-NO" sz="2400" dirty="0" smtClean="0">
                <a:latin typeface="Century Gothic" panose="020B0502020202020204" pitchFamily="34" charset="0"/>
              </a:rPr>
            </a:br>
            <a:r>
              <a:rPr lang="nb-NO" sz="2400" dirty="0" smtClean="0">
                <a:latin typeface="Century Gothic" panose="020B0502020202020204" pitchFamily="34" charset="0"/>
              </a:rPr>
              <a:t>vi overleverer til barna våre.</a:t>
            </a:r>
          </a:p>
          <a:p>
            <a:endParaRPr lang="nb-NO" sz="2200" dirty="0" smtClean="0">
              <a:latin typeface="Century Gothic" panose="020B0502020202020204" pitchFamily="34" charset="0"/>
            </a:endParaRPr>
          </a:p>
          <a:p>
            <a:endParaRPr lang="nb-NO" sz="2200" dirty="0">
              <a:latin typeface="Century Gothic" panose="020B0502020202020204" pitchFamily="34" charset="0"/>
            </a:endParaRPr>
          </a:p>
          <a:p>
            <a:endParaRPr lang="nb-NO" sz="2200" dirty="0" smtClean="0">
              <a:latin typeface="Century Gothic" panose="020B0502020202020204" pitchFamily="34" charset="0"/>
            </a:endParaRPr>
          </a:p>
          <a:p>
            <a:endParaRPr lang="nb-NO" sz="2200" dirty="0">
              <a:latin typeface="Century Gothic" panose="020B0502020202020204" pitchFamily="34" charset="0"/>
            </a:endParaRPr>
          </a:p>
          <a:p>
            <a:endParaRPr lang="nb-NO" sz="2200" dirty="0" smtClean="0">
              <a:latin typeface="Century Gothic" panose="020B0502020202020204" pitchFamily="34" charset="0"/>
            </a:endParaRPr>
          </a:p>
          <a:p>
            <a:endParaRPr lang="nb-NO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5631813" y="3498127"/>
            <a:ext cx="5925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latin typeface="Century Gothic" panose="020B0502020202020204" pitchFamily="34" charset="0"/>
              </a:rPr>
              <a:t>Hvis vi ikke tar dette </a:t>
            </a:r>
            <a:r>
              <a:rPr lang="nb-NO" sz="2400" dirty="0" smtClean="0">
                <a:latin typeface="Century Gothic" panose="020B0502020202020204" pitchFamily="34" charset="0"/>
              </a:rPr>
              <a:t>arbeidet på alvor, </a:t>
            </a:r>
            <a:r>
              <a:rPr lang="nb-NO" sz="2400" dirty="0">
                <a:latin typeface="Century Gothic" panose="020B0502020202020204" pitchFamily="34" charset="0"/>
              </a:rPr>
              <a:t/>
            </a:r>
            <a:br>
              <a:rPr lang="nb-NO" sz="2400" dirty="0">
                <a:latin typeface="Century Gothic" panose="020B0502020202020204" pitchFamily="34" charset="0"/>
              </a:rPr>
            </a:br>
            <a:r>
              <a:rPr lang="nb-NO" sz="2400" dirty="0">
                <a:latin typeface="Century Gothic" panose="020B0502020202020204" pitchFamily="34" charset="0"/>
              </a:rPr>
              <a:t>risikerer vi at barna</a:t>
            </a:r>
            <a:br>
              <a:rPr lang="nb-NO" sz="2400" dirty="0">
                <a:latin typeface="Century Gothic" panose="020B0502020202020204" pitchFamily="34" charset="0"/>
              </a:rPr>
            </a:br>
            <a:r>
              <a:rPr lang="nb-NO" sz="2400" dirty="0">
                <a:latin typeface="Century Gothic" panose="020B0502020202020204" pitchFamily="34" charset="0"/>
              </a:rPr>
              <a:t>ikke bare tar avstand fra menneskebudene, </a:t>
            </a:r>
            <a:br>
              <a:rPr lang="nb-NO" sz="2400" dirty="0">
                <a:latin typeface="Century Gothic" panose="020B0502020202020204" pitchFamily="34" charset="0"/>
              </a:rPr>
            </a:br>
            <a:r>
              <a:rPr lang="nb-NO" sz="2400" dirty="0">
                <a:latin typeface="Century Gothic" panose="020B0502020202020204" pitchFamily="34" charset="0"/>
              </a:rPr>
              <a:t>men også fra Guds bud!</a:t>
            </a:r>
          </a:p>
        </p:txBody>
      </p:sp>
    </p:spTree>
    <p:extLst>
      <p:ext uri="{BB962C8B-B14F-4D97-AF65-F5344CB8AC3E}">
        <p14:creationId xmlns:p14="http://schemas.microsoft.com/office/powerpoint/2010/main" val="18466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802" y="1576726"/>
            <a:ext cx="3681984" cy="36880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216" y="1847983"/>
            <a:ext cx="977536" cy="2107531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872" y="1719073"/>
            <a:ext cx="1289545" cy="236535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811468" y="5670330"/>
            <a:ext cx="64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La oss lese sammen og tro sammen </a:t>
            </a:r>
            <a:r>
              <a:rPr lang="nb-NO" smtClean="0">
                <a:latin typeface="Century Gothic" panose="020B0502020202020204" pitchFamily="34" charset="0"/>
              </a:rPr>
              <a:t>og tjene sammen!</a:t>
            </a:r>
            <a:endParaRPr lang="nb-NO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://sa.mnocdn.no/migration_catalog/inn/article1741360.ece/ALTERNATES/w1440c169/bibel.jpg?updated=20042011093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2114" y="-13646"/>
            <a:ext cx="12196296" cy="68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09352" y="160382"/>
            <a:ext cx="1011366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Hvordan brukes Bibelen i forkynnelsen?</a:t>
            </a:r>
          </a:p>
          <a:p>
            <a:r>
              <a:rPr lang="nb-NO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en sak bare for forkynnere?</a:t>
            </a:r>
          </a:p>
          <a:p>
            <a:r>
              <a:rPr lang="nb-NO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Er helse en sak bare for leger og sykepleiere?</a:t>
            </a:r>
          </a:p>
          <a:p>
            <a:r>
              <a:rPr lang="nb-NO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Hvor stor plass har Bibelen i vår tro?</a:t>
            </a:r>
          </a:p>
          <a:p>
            <a:r>
              <a:rPr lang="nb-NO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Hvor stor plass har Bibelen </a:t>
            </a:r>
            <a:r>
              <a:rPr lang="nb-NO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 vår erfaring?</a:t>
            </a:r>
          </a:p>
          <a:p>
            <a:r>
              <a:rPr lang="nb-NO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Hvor stor plass har Bibelen </a:t>
            </a:r>
            <a:r>
              <a:rPr lang="nb-NO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 vår troslære?</a:t>
            </a:r>
            <a:endParaRPr lang="nb-NO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reativeideer.com/wp-content/uploads/2014/09/enhanced-buzz-27866-1372366150-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813" y="341193"/>
            <a:ext cx="3287943" cy="18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992361" y="194850"/>
            <a:ext cx="81996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Century Gothic" panose="020B0502020202020204" pitchFamily="34" charset="0"/>
              </a:rPr>
              <a:t>En </a:t>
            </a:r>
            <a:r>
              <a:rPr lang="nb-NO" sz="3200" dirty="0" smtClean="0">
                <a:latin typeface="Century Gothic" panose="020B0502020202020204" pitchFamily="34" charset="0"/>
              </a:rPr>
              <a:t>vekker for meg:</a:t>
            </a:r>
          </a:p>
          <a:p>
            <a:r>
              <a:rPr lang="nb-NO" sz="2000" dirty="0" smtClean="0">
                <a:latin typeface="Century Gothic" panose="020B0502020202020204" pitchFamily="34" charset="0"/>
              </a:rPr>
              <a:t>Om avstand mellom vår teologi og vår faktiske forkynnelse.</a:t>
            </a:r>
          </a:p>
          <a:p>
            <a:endParaRPr lang="nb-NO" sz="1200" dirty="0" smtClean="0">
              <a:latin typeface="Century Gothic" panose="020B0502020202020204" pitchFamily="34" charset="0"/>
            </a:endParaRPr>
          </a:p>
          <a:p>
            <a:r>
              <a:rPr lang="nb-NO" sz="2000" dirty="0" smtClean="0">
                <a:latin typeface="Century Gothic" panose="020B0502020202020204" pitchFamily="34" charset="0"/>
              </a:rPr>
              <a:t>To generalsekretærer, indre og ytre misjon:</a:t>
            </a:r>
          </a:p>
          <a:p>
            <a:r>
              <a:rPr lang="nb-NO" sz="2000" dirty="0" smtClean="0">
                <a:latin typeface="Century Gothic" panose="020B0502020202020204" pitchFamily="34" charset="0"/>
              </a:rPr>
              <a:t>«Aktuell forkynnelse i vår tid» og «Aktuell misjonsforkynnelse».</a:t>
            </a:r>
          </a:p>
          <a:p>
            <a:endParaRPr lang="nb-NO" sz="1200" dirty="0" smtClean="0">
              <a:latin typeface="Century Gothic" panose="020B0502020202020204" pitchFamily="34" charset="0"/>
            </a:endParaRPr>
          </a:p>
          <a:p>
            <a:r>
              <a:rPr lang="nb-NO" sz="2000" dirty="0" smtClean="0">
                <a:latin typeface="Century Gothic" panose="020B0502020202020204" pitchFamily="34" charset="0"/>
              </a:rPr>
              <a:t>Ikke ett ord om synd, nåde, frelse, tilgivelse, kors og soning.</a:t>
            </a:r>
          </a:p>
          <a:p>
            <a:endParaRPr lang="nb-NO" sz="1200" dirty="0">
              <a:latin typeface="Century Gothic" panose="020B0502020202020204" pitchFamily="34" charset="0"/>
            </a:endParaRPr>
          </a:p>
          <a:p>
            <a:r>
              <a:rPr lang="nb-NO" sz="2000" dirty="0" smtClean="0">
                <a:latin typeface="Century Gothic" panose="020B0502020202020204" pitchFamily="34" charset="0"/>
              </a:rPr>
              <a:t>Ingen </a:t>
            </a:r>
            <a:r>
              <a:rPr lang="nb-NO" sz="2000" dirty="0">
                <a:latin typeface="Century Gothic" panose="020B0502020202020204" pitchFamily="34" charset="0"/>
              </a:rPr>
              <a:t>vil mistenke dem </a:t>
            </a:r>
            <a:r>
              <a:rPr lang="nb-NO" sz="2000" dirty="0" smtClean="0">
                <a:latin typeface="Century Gothic" panose="020B0502020202020204" pitchFamily="34" charset="0"/>
              </a:rPr>
              <a:t>for </a:t>
            </a:r>
            <a:r>
              <a:rPr lang="nb-NO" sz="2000" dirty="0">
                <a:latin typeface="Century Gothic" panose="020B0502020202020204" pitchFamily="34" charset="0"/>
              </a:rPr>
              <a:t>å være svake på dette i </a:t>
            </a:r>
            <a:r>
              <a:rPr lang="nb-NO" sz="2000" dirty="0" smtClean="0">
                <a:latin typeface="Century Gothic" panose="020B0502020202020204" pitchFamily="34" charset="0"/>
              </a:rPr>
              <a:t>teologien!</a:t>
            </a:r>
            <a:endParaRPr lang="nb-NO" sz="2000" dirty="0">
              <a:latin typeface="Century Gothic" panose="020B050202020202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412919" y="4738425"/>
            <a:ext cx="96925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Hvem </a:t>
            </a:r>
            <a:r>
              <a:rPr lang="nb-NO" sz="2000" dirty="0">
                <a:latin typeface="Century Gothic" panose="020B0502020202020204" pitchFamily="34" charset="0"/>
              </a:rPr>
              <a:t>er da </a:t>
            </a:r>
            <a:r>
              <a:rPr lang="nb-NO" sz="2800" dirty="0">
                <a:latin typeface="Century Gothic" panose="020B0502020202020204" pitchFamily="34" charset="0"/>
              </a:rPr>
              <a:t>den tro og kloke tjeneren </a:t>
            </a:r>
            <a:endParaRPr lang="nb-NO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som </a:t>
            </a:r>
            <a:r>
              <a:rPr lang="nb-NO" sz="2000" dirty="0">
                <a:latin typeface="Century Gothic" panose="020B0502020202020204" pitchFamily="34" charset="0"/>
              </a:rPr>
              <a:t>herren har satt </a:t>
            </a:r>
            <a:r>
              <a:rPr lang="nb-NO" sz="2800" dirty="0">
                <a:latin typeface="Century Gothic" panose="020B0502020202020204" pitchFamily="34" charset="0"/>
              </a:rPr>
              <a:t>over de andre tjenerne </a:t>
            </a:r>
            <a:endParaRPr lang="nb-NO" sz="22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sz="2800" dirty="0" smtClean="0">
                <a:latin typeface="Century Gothic" panose="020B0502020202020204" pitchFamily="34" charset="0"/>
              </a:rPr>
              <a:t>for </a:t>
            </a:r>
            <a:r>
              <a:rPr lang="nb-NO" sz="2800" dirty="0">
                <a:latin typeface="Century Gothic" panose="020B0502020202020204" pitchFamily="34" charset="0"/>
              </a:rPr>
              <a:t>å</a:t>
            </a:r>
            <a:r>
              <a:rPr lang="nb-NO" sz="2200" dirty="0">
                <a:latin typeface="Century Gothic" panose="020B0502020202020204" pitchFamily="34" charset="0"/>
              </a:rPr>
              <a:t> </a:t>
            </a:r>
            <a:r>
              <a:rPr lang="nb-NO" sz="2000" dirty="0">
                <a:latin typeface="Century Gothic" panose="020B0502020202020204" pitchFamily="34" charset="0"/>
              </a:rPr>
              <a:t>gi dem </a:t>
            </a:r>
            <a:r>
              <a:rPr lang="nb-NO" sz="2800" dirty="0">
                <a:latin typeface="Century Gothic" panose="020B0502020202020204" pitchFamily="34" charset="0"/>
              </a:rPr>
              <a:t>mat </a:t>
            </a:r>
            <a:r>
              <a:rPr lang="nb-NO" sz="2800" dirty="0" smtClean="0">
                <a:latin typeface="Century Gothic" panose="020B0502020202020204" pitchFamily="34" charset="0"/>
              </a:rPr>
              <a:t>- i </a:t>
            </a:r>
            <a:r>
              <a:rPr lang="nb-NO" sz="2800" dirty="0">
                <a:latin typeface="Century Gothic" panose="020B0502020202020204" pitchFamily="34" charset="0"/>
              </a:rPr>
              <a:t>rett tid</a:t>
            </a:r>
            <a:r>
              <a:rPr lang="nb-NO" sz="2200" dirty="0">
                <a:latin typeface="Century Gothic" panose="020B0502020202020204" pitchFamily="34" charset="0"/>
              </a:rPr>
              <a:t>? </a:t>
            </a:r>
            <a:r>
              <a:rPr lang="nb-NO" sz="1600" dirty="0">
                <a:latin typeface="Century Gothic" panose="020B0502020202020204" pitchFamily="34" charset="0"/>
              </a:rPr>
              <a:t>Matt </a:t>
            </a:r>
            <a:r>
              <a:rPr lang="nb-NO" sz="1600" dirty="0" smtClean="0">
                <a:latin typeface="Century Gothic" panose="020B0502020202020204" pitchFamily="34" charset="0"/>
              </a:rPr>
              <a:t>24,45</a:t>
            </a:r>
          </a:p>
          <a:p>
            <a:pPr algn="ctr"/>
            <a:endParaRPr lang="nb-NO" sz="1600" dirty="0">
              <a:latin typeface="Century Gothic" panose="020B0502020202020204" pitchFamily="34" charset="0"/>
            </a:endParaRPr>
          </a:p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Forventer tilhørerne allsidig og sunn kost av sine forkynnere?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890468" y="3285803"/>
            <a:ext cx="9301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latin typeface="Century Gothic" panose="020B0502020202020204" pitchFamily="34" charset="0"/>
              </a:rPr>
              <a:t>Hva er </a:t>
            </a:r>
            <a:r>
              <a:rPr lang="nb-NO" sz="2000" u="sng" dirty="0" smtClean="0">
                <a:latin typeface="Century Gothic" panose="020B0502020202020204" pitchFamily="34" charset="0"/>
              </a:rPr>
              <a:t>mine</a:t>
            </a:r>
            <a:r>
              <a:rPr lang="nb-NO" sz="2000" dirty="0" smtClean="0">
                <a:latin typeface="Century Gothic" panose="020B0502020202020204" pitchFamily="34" charset="0"/>
              </a:rPr>
              <a:t> favoritt-tema? </a:t>
            </a:r>
          </a:p>
          <a:p>
            <a:r>
              <a:rPr lang="nb-NO" sz="2000" dirty="0">
                <a:latin typeface="Century Gothic" panose="020B0502020202020204" pitchFamily="34" charset="0"/>
              </a:rPr>
              <a:t>	</a:t>
            </a:r>
            <a:r>
              <a:rPr lang="nb-NO" sz="2000" dirty="0" smtClean="0">
                <a:latin typeface="Century Gothic" panose="020B0502020202020204" pitchFamily="34" charset="0"/>
              </a:rPr>
              <a:t>Er det store hull i min forkynnelse? </a:t>
            </a:r>
          </a:p>
          <a:p>
            <a:r>
              <a:rPr lang="nb-NO" sz="2000" dirty="0">
                <a:latin typeface="Century Gothic" panose="020B0502020202020204" pitchFamily="34" charset="0"/>
              </a:rPr>
              <a:t>	</a:t>
            </a:r>
            <a:r>
              <a:rPr lang="nb-NO" sz="2000" dirty="0" smtClean="0">
                <a:latin typeface="Century Gothic" panose="020B0502020202020204" pitchFamily="34" charset="0"/>
              </a:rPr>
              <a:t>	Hva gjør mine forsømte tema med mine tilhørere? </a:t>
            </a:r>
          </a:p>
          <a:p>
            <a:r>
              <a:rPr lang="nb-NO" sz="2000" dirty="0">
                <a:latin typeface="Century Gothic" panose="020B0502020202020204" pitchFamily="34" charset="0"/>
              </a:rPr>
              <a:t>	</a:t>
            </a:r>
            <a:r>
              <a:rPr lang="nb-NO" sz="2000" dirty="0" smtClean="0">
                <a:latin typeface="Century Gothic" panose="020B0502020202020204" pitchFamily="34" charset="0"/>
              </a:rPr>
              <a:t>		Kan jeg makte å gi dem variert og fullverdig kost?</a:t>
            </a:r>
            <a:endParaRPr lang="nb-NO" sz="1600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919" y="2425766"/>
            <a:ext cx="1333500" cy="20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sa.mnocdn.no/migration_catalog/inn/article1741360.ece/ALTERNATES/w1440c169/bibel.jpg?updated=20042011093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282" y="-762"/>
            <a:ext cx="12196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http://naturperler.com/images/1118/preikestolen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5630" y="1791603"/>
            <a:ext cx="2272119" cy="5031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kstSylinder 3"/>
          <p:cNvSpPr txBox="1"/>
          <p:nvPr/>
        </p:nvSpPr>
        <p:spPr>
          <a:xfrm>
            <a:off x="91397" y="441562"/>
            <a:ext cx="1210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Stor Bibel – smal prekestol?</a:t>
            </a:r>
          </a:p>
          <a:p>
            <a:r>
              <a:rPr lang="nb-NO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Bestemmer prekestolen hvor smal den faktiske bibelbruken blir?</a:t>
            </a:r>
            <a:endParaRPr lang="nb-NO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https://encrypted-tbn1.gstatic.com/images?q=tbn:ANd9GcSK5bS7vu7ONHBFwDsTwF51I6QgzlHrGJkbGERJFHZDbRHwohR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8" t="-187" r="396" b="187"/>
          <a:stretch/>
        </p:blipFill>
        <p:spPr bwMode="auto">
          <a:xfrm>
            <a:off x="8067648" y="1783732"/>
            <a:ext cx="2329200" cy="5020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2" name="Picture 8" descr="https://upload.wikimedia.org/wikipedia/commons/c/c6/Prekesto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949" y="1815691"/>
            <a:ext cx="2212782" cy="5004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kstSylinder 4"/>
          <p:cNvSpPr txBox="1"/>
          <p:nvPr/>
        </p:nvSpPr>
        <p:spPr>
          <a:xfrm>
            <a:off x="8163239" y="2586211"/>
            <a:ext cx="3640973" cy="1323439"/>
          </a:xfrm>
          <a:prstGeom prst="rect">
            <a:avLst/>
          </a:prstGeom>
          <a:solidFill>
            <a:schemeClr val="accent4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Magne Storli ble bedt om å  holde </a:t>
            </a:r>
            <a: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andakt på </a:t>
            </a:r>
            <a:r>
              <a:rPr lang="nb-N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et sykehjem i Drammen</a:t>
            </a:r>
            <a: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«Men du må tenke på at noen av oss kanskje dør før neste andakt, </a:t>
            </a:r>
            <a:b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så du må gi oss noe som holder!»</a:t>
            </a:r>
            <a:endParaRPr lang="nb-NO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80465" y="4914110"/>
            <a:ext cx="2994698" cy="1769715"/>
          </a:xfrm>
          <a:prstGeom prst="rect">
            <a:avLst/>
          </a:prstGeom>
          <a:solidFill>
            <a:schemeClr val="accent2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 en inkluderende folkekirke lugger ord som </a:t>
            </a:r>
            <a:b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«Uten helliggjørelse </a:t>
            </a:r>
            <a:b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skal ingen se Herren!» </a:t>
            </a:r>
            <a:b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og «La Guds nådegave flamme opp i deg!» </a:t>
            </a:r>
          </a:p>
          <a:p>
            <a:r>
              <a:rPr lang="nb-NO" sz="1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Hebr</a:t>
            </a:r>
            <a:r>
              <a:rPr lang="nb-NO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12,14 og 2 Tim 1,6</a:t>
            </a:r>
            <a:endParaRPr lang="nb-NO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497" y="4666723"/>
            <a:ext cx="2854631" cy="2007089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8649" y="4466437"/>
            <a:ext cx="1015563" cy="198379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4495606" y="5683551"/>
            <a:ext cx="3020903" cy="1000274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Man hører </a:t>
            </a:r>
            <a:r>
              <a:rPr lang="nb-N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nb-NO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rædikener</a:t>
            </a:r>
            <a:r>
              <a:rPr lang="nb-NO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der mer passende kunne ende med Hurra end med Amen.</a:t>
            </a:r>
          </a:p>
          <a:p>
            <a:r>
              <a:rPr lang="nb-NO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Søren Kierkegaard 1813-1855</a:t>
            </a:r>
            <a:endParaRPr lang="nb-NO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b.bimg.dk/node-images/365/6/620x/6365044-kierkegaard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495606" y="4914110"/>
            <a:ext cx="975299" cy="5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Sylinder 12"/>
          <p:cNvSpPr txBox="1"/>
          <p:nvPr/>
        </p:nvSpPr>
        <p:spPr>
          <a:xfrm>
            <a:off x="8987950" y="4034155"/>
            <a:ext cx="28177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Century Gothic" panose="020B0502020202020204" pitchFamily="34" charset="0"/>
              </a:rPr>
              <a:t>Hospitaliserende forkynnelse?</a:t>
            </a:r>
            <a:endParaRPr lang="nb-NO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Bilderesultat for øystein larsen bisk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8" name="Picture 10" descr="http://www.sinsenkirke.no/bilder/Oystein_Larsen_rundsnipp_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648"/>
            <a:ext cx="4844955" cy="68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076967" y="3548418"/>
            <a:ext cx="6978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Øystein Larsen – tidligere biskop i Sør-Hålogaland:</a:t>
            </a:r>
          </a:p>
          <a:p>
            <a:endParaRPr lang="nb-NO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«Det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hender at jeg leter og leter 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etter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et bibelord som kan 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passe til prekentemaet mitt. </a:t>
            </a:r>
          </a:p>
          <a:p>
            <a:endParaRPr lang="nb-NO" sz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Og så, når jeg ikke kommer noen vei, </a:t>
            </a:r>
            <a:b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begynner jeg å lure på om det er prekentemaet som er feil.»</a:t>
            </a:r>
            <a:endParaRPr lang="nb-NO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076967" y="502545"/>
            <a:ext cx="71224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Hvordan </a:t>
            </a:r>
            <a:r>
              <a:rPr lang="nb-NO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BRUKER VI 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Bibelen i </a:t>
            </a:r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forkynnelsen?</a:t>
            </a:r>
          </a:p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Er Bibelen noe </a:t>
            </a:r>
            <a:r>
              <a:rPr lang="nb-NO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 </a:t>
            </a:r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bruker i </a:t>
            </a:r>
            <a:r>
              <a:rPr lang="nb-NO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VÅR </a:t>
            </a:r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forkynnelse?</a:t>
            </a:r>
            <a:endParaRPr lang="nb-NO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384106" y="1175999"/>
            <a:ext cx="716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Redelighet i Bibel-bruken:</a:t>
            </a:r>
            <a:endParaRPr lang="nb-NO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De som lytter skal ikke få sjokk </a:t>
            </a:r>
          </a:p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om de leser prekenteksten i sin sammenheng.</a:t>
            </a:r>
            <a:endParaRPr lang="nb-NO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blaesbjerg.com/wp-content/uploads/2014/10/lytte-blaesbjerg.com_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075" y="2903358"/>
            <a:ext cx="3024685" cy="313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gnar.no/migration_catalog/artikkel4002.ece/alternates/w620/Gutt,%20barn,%20le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1712" y="2903358"/>
            <a:ext cx="3374830" cy="3158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kstSylinder 4"/>
          <p:cNvSpPr txBox="1"/>
          <p:nvPr/>
        </p:nvSpPr>
        <p:spPr>
          <a:xfrm>
            <a:off x="1683258" y="311127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latin typeface="Century Gothic" panose="020B0502020202020204" pitchFamily="34" charset="0"/>
              </a:rPr>
              <a:t>Hvordan BRUKER VI Bibelen i forkynnelsen?</a:t>
            </a:r>
          </a:p>
        </p:txBody>
      </p:sp>
    </p:spTree>
    <p:extLst>
      <p:ext uri="{BB962C8B-B14F-4D97-AF65-F5344CB8AC3E}">
        <p14:creationId xmlns:p14="http://schemas.microsoft.com/office/powerpoint/2010/main" val="24534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ildrenschapel.org/biblestories/graphics/029-elijah-prophets-baal300x22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4706253" cy="28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tbible.net/1T/1ki1801_Elijah_Baalprophets/source/20%20COLETTE%20ISABELLA%20BAAL%20UN%20FAUX%20DIE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948" y="-1"/>
            <a:ext cx="2905141" cy="28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iuli.com/images/points/394/img_008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"/>
          <a:stretch/>
        </p:blipFill>
        <p:spPr bwMode="auto">
          <a:xfrm>
            <a:off x="8399750" y="-27297"/>
            <a:ext cx="3792250" cy="68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-107872" y="2839114"/>
            <a:ext cx="86159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1. Kong 18,16-40 </a:t>
            </a:r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handler 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om </a:t>
            </a:r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profeten 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Elia </a:t>
            </a:r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som 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vant over de 450 Baal-profetene på </a:t>
            </a:r>
            <a:r>
              <a:rPr lang="nb-NO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Karmelfjellet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nb-NO" sz="12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Baal-profetene maktet ikke å få sin gud til å tenne offerilden, </a:t>
            </a:r>
            <a:endParaRPr lang="nb-NO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mens </a:t>
            </a:r>
            <a:r>
              <a:rPr lang="nb-NO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HERRENs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ild fortærte Elias’ offer.</a:t>
            </a:r>
          </a:p>
          <a:p>
            <a:pPr algn="ctr"/>
            <a:endParaRPr lang="nb-NO" sz="12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Vår forrige tekstbok hadde </a:t>
            </a:r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denne GT-teksten på 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2. søndag i </a:t>
            </a:r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faste: </a:t>
            </a:r>
            <a:b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1 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Kong </a:t>
            </a:r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18,21-26+36-39. Men 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hvorfor </a:t>
            </a:r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var ikke 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vers 40 tatt med i leseteksten?</a:t>
            </a:r>
          </a:p>
          <a:p>
            <a:pPr algn="ctr"/>
            <a:endParaRPr lang="nb-NO" sz="12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dirty="0">
                <a:solidFill>
                  <a:srgbClr val="FF0000"/>
                </a:solidFill>
                <a:latin typeface="Century Gothic" panose="020B0502020202020204" pitchFamily="34" charset="0"/>
              </a:rPr>
              <a:t>1 Kong 18,40 Elia sa til dem: «Grip Baal-profetene! </a:t>
            </a:r>
            <a:r>
              <a:rPr lang="nb-NO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nb-NO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nb-NO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 </a:t>
            </a:r>
            <a:r>
              <a:rPr lang="nb-NO" dirty="0">
                <a:solidFill>
                  <a:srgbClr val="FF0000"/>
                </a:solidFill>
                <a:latin typeface="Century Gothic" panose="020B0502020202020204" pitchFamily="34" charset="0"/>
              </a:rPr>
              <a:t>ikke én av dem slippe unna!» Da grep de Baals profeter, </a:t>
            </a:r>
            <a:r>
              <a:rPr lang="nb-NO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nb-NO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nb-NO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og </a:t>
            </a:r>
            <a:r>
              <a:rPr lang="nb-NO" dirty="0">
                <a:solidFill>
                  <a:srgbClr val="FF0000"/>
                </a:solidFill>
                <a:latin typeface="Century Gothic" panose="020B0502020202020204" pitchFamily="34" charset="0"/>
              </a:rPr>
              <a:t>Elia førte dem ned til </a:t>
            </a:r>
            <a:r>
              <a:rPr lang="nb-NO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Kisjon</a:t>
            </a:r>
            <a:r>
              <a:rPr lang="nb-NO" dirty="0">
                <a:solidFill>
                  <a:srgbClr val="FF0000"/>
                </a:solidFill>
                <a:latin typeface="Century Gothic" panose="020B0502020202020204" pitchFamily="34" charset="0"/>
              </a:rPr>
              <a:t>-bekken og drepte dem der. </a:t>
            </a:r>
            <a:endParaRPr lang="nb-NO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nb-NO" sz="12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Det er slike søndager vi håper at ingen </a:t>
            </a:r>
            <a:b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går hjem og leser teksten etter gudstjenesten!</a:t>
            </a:r>
            <a:endParaRPr lang="nb-NO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belsenter.no/norhordaland_0606/bibelen/kong_david/content/text_1294056842682/1294056871424.Scale.w-167.h-2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1"/>
            <a:ext cx="567905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6080095" y="529723"/>
            <a:ext cx="58537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Salme 139. Av David. En salme. </a:t>
            </a:r>
          </a:p>
          <a:p>
            <a:endParaRPr lang="nb-NO" sz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nb-NO" sz="12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Herre, du ransaker meg og du vet – </a:t>
            </a:r>
          </a:p>
          <a:p>
            <a:r>
              <a:rPr lang="nb-NO" sz="12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du vet om jeg sitter eller står, </a:t>
            </a:r>
            <a:b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på lang avstand kjenner du mine tanker …</a:t>
            </a:r>
          </a:p>
          <a:p>
            <a:r>
              <a:rPr lang="nb-NO" sz="12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17</a:t>
            </a:r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Dine </a:t>
            </a:r>
            <a:r>
              <a:rPr lang="nb-NO" sz="20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tanker, Gud, er dyrebare for meg, summen av dem er ufattelig! </a:t>
            </a:r>
            <a:endParaRPr lang="nb-NO" sz="20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nb-NO" sz="12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18</a:t>
            </a:r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b-NO" sz="20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Teller jeg dem, er de talløse som sand, </a:t>
            </a:r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blir </a:t>
            </a:r>
            <a:r>
              <a:rPr lang="nb-NO" sz="20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jeg ferdig, er jeg ennå hos deg. </a:t>
            </a:r>
            <a:endParaRPr lang="nb-NO" sz="20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nb-NO" sz="1200" dirty="0" smtClean="0">
              <a:latin typeface="Century Gothic" panose="020B0502020202020204" pitchFamily="34" charset="0"/>
            </a:endParaRPr>
          </a:p>
          <a:p>
            <a:pPr lvl="1"/>
            <a:r>
              <a:rPr lang="nb-NO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19</a:t>
            </a:r>
            <a:r>
              <a:rPr lang="nb-NO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Gud, om du ville drepe den lovløse! …</a:t>
            </a:r>
          </a:p>
          <a:p>
            <a:pPr lvl="1"/>
            <a:r>
              <a:rPr lang="nb-NO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21</a:t>
            </a:r>
            <a:r>
              <a:rPr lang="nb-NO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Herre, jeg hater dem som hater deg, </a:t>
            </a:r>
            <a:br>
              <a:rPr lang="nb-NO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nb-NO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og avskyr dem som står deg imot! </a:t>
            </a:r>
          </a:p>
          <a:p>
            <a:pPr lvl="1"/>
            <a:r>
              <a:rPr lang="nb-NO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22 </a:t>
            </a:r>
            <a:r>
              <a:rPr lang="nb-NO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Jeg hater dem med et grenseløst hat, de er blitt mine fiender. </a:t>
            </a:r>
          </a:p>
          <a:p>
            <a:endParaRPr lang="nb-NO" sz="1200" dirty="0" smtClean="0">
              <a:latin typeface="Century Gothic" panose="020B0502020202020204" pitchFamily="34" charset="0"/>
            </a:endParaRPr>
          </a:p>
          <a:p>
            <a:r>
              <a:rPr lang="nb-NO" sz="12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23</a:t>
            </a:r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Ransak meg, Gud, og kjenn mitt hjerte, </a:t>
            </a:r>
          </a:p>
          <a:p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prøv meg og kjenn mine tanker! </a:t>
            </a:r>
          </a:p>
          <a:p>
            <a:r>
              <a:rPr lang="nb-NO" sz="12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24</a:t>
            </a:r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Se om jeg følger avguders vei, </a:t>
            </a:r>
          </a:p>
          <a:p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og led meg på evighetens vei! </a:t>
            </a:r>
            <a:endParaRPr lang="nb-NO" sz="20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50125" y="197346"/>
            <a:ext cx="597471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latin typeface="Century Gothic" panose="020B0502020202020204" pitchFamily="34" charset="0"/>
              </a:rPr>
              <a:t>Hvordan få </a:t>
            </a:r>
            <a:br>
              <a:rPr lang="nb-NO" sz="3200" dirty="0" smtClean="0">
                <a:latin typeface="Century Gothic" panose="020B0502020202020204" pitchFamily="34" charset="0"/>
              </a:rPr>
            </a:br>
            <a:r>
              <a:rPr lang="nb-NO" sz="3200" dirty="0" smtClean="0">
                <a:latin typeface="Century Gothic" panose="020B0502020202020204" pitchFamily="34" charset="0"/>
              </a:rPr>
              <a:t>en større Bibel i forkynnelsen?</a:t>
            </a:r>
            <a:endParaRPr lang="nb-NO" sz="4800" dirty="0">
              <a:latin typeface="Century Gothic" panose="020B0502020202020204" pitchFamily="34" charset="0"/>
            </a:endParaRPr>
          </a:p>
          <a:p>
            <a:endParaRPr lang="nb-NO" sz="2000" dirty="0" smtClean="0">
              <a:latin typeface="Century Gothic" panose="020B0502020202020204" pitchFamily="34" charset="0"/>
            </a:endParaRPr>
          </a:p>
          <a:p>
            <a:r>
              <a:rPr lang="nb-NO" sz="2800" dirty="0" smtClean="0">
                <a:latin typeface="Century Gothic" panose="020B0502020202020204" pitchFamily="34" charset="0"/>
              </a:rPr>
              <a:t>Egen lesning – </a:t>
            </a:r>
          </a:p>
          <a:p>
            <a:r>
              <a:rPr lang="nb-NO" sz="2000" dirty="0">
                <a:latin typeface="Century Gothic" panose="020B0502020202020204" pitchFamily="34" charset="0"/>
              </a:rPr>
              <a:t>	</a:t>
            </a:r>
            <a:r>
              <a:rPr lang="nb-NO" sz="2000" dirty="0" smtClean="0">
                <a:latin typeface="Century Gothic" panose="020B0502020202020204" pitchFamily="34" charset="0"/>
              </a:rPr>
              <a:t>bare med tanke på forkynnelse?</a:t>
            </a:r>
          </a:p>
          <a:p>
            <a:r>
              <a:rPr lang="nb-NO" sz="2000" dirty="0">
                <a:latin typeface="Century Gothic" panose="020B0502020202020204" pitchFamily="34" charset="0"/>
              </a:rPr>
              <a:t>	e</a:t>
            </a:r>
            <a:r>
              <a:rPr lang="nb-NO" sz="2000" dirty="0" smtClean="0">
                <a:latin typeface="Century Gothic" panose="020B0502020202020204" pitchFamily="34" charset="0"/>
              </a:rPr>
              <a:t>ller </a:t>
            </a:r>
            <a:r>
              <a:rPr lang="nb-NO" sz="2000" dirty="0">
                <a:latin typeface="Century Gothic" panose="020B0502020202020204" pitchFamily="34" charset="0"/>
              </a:rPr>
              <a:t>«</a:t>
            </a:r>
            <a:r>
              <a:rPr lang="nb-NO" sz="2000" dirty="0" err="1">
                <a:latin typeface="Century Gothic" panose="020B0502020202020204" pitchFamily="34" charset="0"/>
              </a:rPr>
              <a:t>What’s</a:t>
            </a:r>
            <a:r>
              <a:rPr lang="nb-NO" sz="2000" dirty="0">
                <a:latin typeface="Century Gothic" panose="020B0502020202020204" pitchFamily="34" charset="0"/>
              </a:rPr>
              <a:t> in it for </a:t>
            </a:r>
            <a:r>
              <a:rPr lang="nb-NO" sz="2000" dirty="0" err="1">
                <a:latin typeface="Century Gothic" panose="020B0502020202020204" pitchFamily="34" charset="0"/>
              </a:rPr>
              <a:t>me</a:t>
            </a:r>
            <a:r>
              <a:rPr lang="nb-NO" sz="2000" dirty="0">
                <a:latin typeface="Century Gothic" panose="020B0502020202020204" pitchFamily="34" charset="0"/>
              </a:rPr>
              <a:t>?»</a:t>
            </a:r>
          </a:p>
          <a:p>
            <a:endParaRPr lang="nb-NO" sz="1200" dirty="0">
              <a:latin typeface="Century Gothic" panose="020B0502020202020204" pitchFamily="34" charset="0"/>
            </a:endParaRPr>
          </a:p>
          <a:p>
            <a:r>
              <a:rPr lang="nb-NO" sz="2000" dirty="0" smtClean="0">
                <a:latin typeface="Century Gothic" panose="020B0502020202020204" pitchFamily="34" charset="0"/>
              </a:rPr>
              <a:t>Fordelen </a:t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med en bibelleseplan som andre har satt opp.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50125" y="3652463"/>
            <a:ext cx="63967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nb-NO" sz="2800" dirty="0" smtClean="0">
                <a:latin typeface="Century Gothic" panose="020B0502020202020204" pitchFamily="34" charset="0"/>
              </a:rPr>
              <a:t>Å lese sammen med andre</a:t>
            </a:r>
          </a:p>
          <a:p>
            <a:pPr hangingPunct="0"/>
            <a:r>
              <a:rPr lang="nb-NO" sz="2000" dirty="0" smtClean="0">
                <a:latin typeface="Century Gothic" panose="020B0502020202020204" pitchFamily="34" charset="0"/>
              </a:rPr>
              <a:t>Vi </a:t>
            </a:r>
            <a:r>
              <a:rPr lang="nb-NO" sz="2000" dirty="0">
                <a:latin typeface="Century Gothic" panose="020B0502020202020204" pitchFamily="34" charset="0"/>
              </a:rPr>
              <a:t>var der alle sammen. </a:t>
            </a:r>
            <a:endParaRPr lang="nb-NO" sz="2000" dirty="0" smtClean="0">
              <a:latin typeface="Century Gothic" panose="020B0502020202020204" pitchFamily="34" charset="0"/>
            </a:endParaRPr>
          </a:p>
          <a:p>
            <a:pPr hangingPunct="0"/>
            <a:r>
              <a:rPr lang="nb-NO" sz="2000" dirty="0" smtClean="0">
                <a:latin typeface="Century Gothic" panose="020B0502020202020204" pitchFamily="34" charset="0"/>
              </a:rPr>
              <a:t>Først </a:t>
            </a:r>
            <a:r>
              <a:rPr lang="nb-NO" sz="2000" dirty="0">
                <a:latin typeface="Century Gothic" panose="020B0502020202020204" pitchFamily="34" charset="0"/>
              </a:rPr>
              <a:t>bad vi: </a:t>
            </a:r>
            <a:endParaRPr lang="nb-NO" sz="2000" dirty="0" smtClean="0">
              <a:latin typeface="Century Gothic" panose="020B0502020202020204" pitchFamily="34" charset="0"/>
            </a:endParaRPr>
          </a:p>
          <a:p>
            <a:pPr hangingPunct="0"/>
            <a:r>
              <a:rPr lang="nb-NO" sz="2000" dirty="0" smtClean="0">
                <a:latin typeface="Century Gothic" panose="020B0502020202020204" pitchFamily="34" charset="0"/>
              </a:rPr>
              <a:t>Kjære </a:t>
            </a:r>
            <a:r>
              <a:rPr lang="nb-NO" sz="2000" dirty="0">
                <a:latin typeface="Century Gothic" panose="020B0502020202020204" pitchFamily="34" charset="0"/>
              </a:rPr>
              <a:t>Jesus, kom og lukk opp ordet ditt for oss.</a:t>
            </a:r>
          </a:p>
          <a:p>
            <a:pPr hangingPunct="0"/>
            <a:r>
              <a:rPr lang="nb-NO" sz="2000" dirty="0">
                <a:latin typeface="Century Gothic" panose="020B0502020202020204" pitchFamily="34" charset="0"/>
              </a:rPr>
              <a:t>Så åpnet vi Biblene.</a:t>
            </a:r>
          </a:p>
          <a:p>
            <a:pPr hangingPunct="0"/>
            <a:r>
              <a:rPr lang="nb-NO" sz="2000" dirty="0">
                <a:latin typeface="Century Gothic" panose="020B0502020202020204" pitchFamily="34" charset="0"/>
              </a:rPr>
              <a:t>Bokstavene var borte. </a:t>
            </a:r>
            <a:r>
              <a:rPr lang="nb-NO" sz="2000" dirty="0" smtClean="0">
                <a:latin typeface="Century Gothic" panose="020B0502020202020204" pitchFamily="34" charset="0"/>
              </a:rPr>
              <a:t>Sidene </a:t>
            </a:r>
            <a:r>
              <a:rPr lang="nb-NO" sz="2000" dirty="0">
                <a:latin typeface="Century Gothic" panose="020B0502020202020204" pitchFamily="34" charset="0"/>
              </a:rPr>
              <a:t>var vekk. </a:t>
            </a:r>
            <a:endParaRPr lang="nb-NO" sz="2000" dirty="0" smtClean="0">
              <a:latin typeface="Century Gothic" panose="020B0502020202020204" pitchFamily="34" charset="0"/>
            </a:endParaRPr>
          </a:p>
          <a:p>
            <a:pPr hangingPunct="0"/>
            <a:r>
              <a:rPr lang="nb-NO" sz="2000" dirty="0" smtClean="0">
                <a:latin typeface="Century Gothic" panose="020B0502020202020204" pitchFamily="34" charset="0"/>
              </a:rPr>
              <a:t>Og </a:t>
            </a:r>
            <a:r>
              <a:rPr lang="nb-NO" sz="2000" dirty="0">
                <a:latin typeface="Century Gothic" panose="020B0502020202020204" pitchFamily="34" charset="0"/>
              </a:rPr>
              <a:t>Jesus kom gående </a:t>
            </a:r>
            <a:r>
              <a:rPr lang="nb-NO" sz="2000" dirty="0" smtClean="0">
                <a:latin typeface="Century Gothic" panose="020B0502020202020204" pitchFamily="34" charset="0"/>
              </a:rPr>
              <a:t/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mot </a:t>
            </a:r>
            <a:r>
              <a:rPr lang="nb-NO" sz="2000" dirty="0">
                <a:latin typeface="Century Gothic" panose="020B0502020202020204" pitchFamily="34" charset="0"/>
              </a:rPr>
              <a:t>oss på et hav av to permer</a:t>
            </a:r>
            <a:r>
              <a:rPr lang="nb-NO" sz="2000" dirty="0" smtClean="0">
                <a:latin typeface="Century Gothic" panose="020B0502020202020204" pitchFamily="34" charset="0"/>
              </a:rPr>
              <a:t>.</a:t>
            </a:r>
            <a:endParaRPr lang="nb-NO" sz="1100" dirty="0" smtClean="0">
              <a:latin typeface="Century Gothic" panose="020B0502020202020204" pitchFamily="34" charset="0"/>
            </a:endParaRPr>
          </a:p>
          <a:p>
            <a:pPr algn="r" hangingPunct="0">
              <a:spcAft>
                <a:spcPts val="0"/>
              </a:spcAft>
            </a:pPr>
            <a:endParaRPr lang="nb-NO" sz="1400" dirty="0" smtClean="0">
              <a:latin typeface="Century Gothic" panose="020B0502020202020204" pitchFamily="34" charset="0"/>
            </a:endParaRPr>
          </a:p>
          <a:p>
            <a:pPr algn="r" hangingPunct="0">
              <a:spcAft>
                <a:spcPts val="0"/>
              </a:spcAft>
            </a:pPr>
            <a:r>
              <a:rPr lang="nb-NO" sz="1400" dirty="0" smtClean="0">
                <a:latin typeface="Century Gothic" panose="020B0502020202020204" pitchFamily="34" charset="0"/>
              </a:rPr>
              <a:t>Tekst: Vidar </a:t>
            </a:r>
            <a:r>
              <a:rPr lang="nb-NO" sz="1400" dirty="0">
                <a:latin typeface="Century Gothic" panose="020B0502020202020204" pitchFamily="34" charset="0"/>
              </a:rPr>
              <a:t>K</a:t>
            </a:r>
            <a:r>
              <a:rPr lang="nb-NO" sz="1400" dirty="0" smtClean="0">
                <a:latin typeface="Century Gothic" panose="020B0502020202020204" pitchFamily="34" charset="0"/>
              </a:rPr>
              <a:t>ristensen / Illustrasjon: </a:t>
            </a:r>
            <a:r>
              <a:rPr lang="nb-NO" sz="1400" dirty="0">
                <a:latin typeface="Century Gothic" panose="020B0502020202020204" pitchFamily="34" charset="0"/>
              </a:rPr>
              <a:t>Anders </a:t>
            </a:r>
            <a:r>
              <a:rPr lang="nb-NO" sz="1400" dirty="0" err="1" smtClean="0">
                <a:latin typeface="Century Gothic" panose="020B0502020202020204" pitchFamily="34" charset="0"/>
              </a:rPr>
              <a:t>Færevåg</a:t>
            </a:r>
            <a:endParaRPr lang="nb-NO" sz="2400" dirty="0">
              <a:latin typeface="Century Gothic" panose="020B0502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511" y="0"/>
            <a:ext cx="5435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1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722</Words>
  <Application>Microsoft Macintosh PowerPoint</Application>
  <PresentationFormat>Widescreen</PresentationFormat>
  <Paragraphs>159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Century Gothic</vt:lpstr>
      <vt:lpstr>Times New Roman</vt:lpstr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Harald Kaasa Hammer</dc:creator>
  <cp:lastModifiedBy>Harald Kaasa Hammer</cp:lastModifiedBy>
  <cp:revision>158</cp:revision>
  <cp:lastPrinted>2016-01-18T12:38:53Z</cp:lastPrinted>
  <dcterms:created xsi:type="dcterms:W3CDTF">2015-10-16T18:45:39Z</dcterms:created>
  <dcterms:modified xsi:type="dcterms:W3CDTF">2016-06-06T10:31:31Z</dcterms:modified>
</cp:coreProperties>
</file>