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1" r:id="rId2"/>
    <p:sldId id="316" r:id="rId3"/>
    <p:sldId id="315" r:id="rId4"/>
    <p:sldId id="314" r:id="rId5"/>
    <p:sldId id="318" r:id="rId6"/>
    <p:sldId id="312" r:id="rId7"/>
    <p:sldId id="276" r:id="rId8"/>
    <p:sldId id="266" r:id="rId9"/>
    <p:sldId id="291" r:id="rId10"/>
    <p:sldId id="305" r:id="rId11"/>
    <p:sldId id="306" r:id="rId12"/>
    <p:sldId id="310" r:id="rId13"/>
    <p:sldId id="309" r:id="rId14"/>
    <p:sldId id="278" r:id="rId15"/>
    <p:sldId id="279" r:id="rId16"/>
    <p:sldId id="280" r:id="rId17"/>
    <p:sldId id="281" r:id="rId18"/>
    <p:sldId id="283" r:id="rId19"/>
    <p:sldId id="282" r:id="rId20"/>
    <p:sldId id="308" r:id="rId21"/>
    <p:sldId id="313" r:id="rId22"/>
    <p:sldId id="311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75"/>
    <p:restoredTop sz="94485"/>
  </p:normalViewPr>
  <p:slideViewPr>
    <p:cSldViewPr snapToGrid="0" snapToObjects="1">
      <p:cViewPr varScale="1">
        <p:scale>
          <a:sx n="87" d="100"/>
          <a:sy n="87" d="100"/>
        </p:scale>
        <p:origin x="3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9DA9-735D-CE4A-987F-68D83870FBBD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CEECD-2E1E-0748-AD15-B969AC0E16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847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14D96-DC0E-6048-9B10-DFA1B95397D9}" type="slidenum">
              <a:rPr lang="nb-NO" altLang="nb-NO" smtClean="0"/>
              <a:pPr/>
              <a:t>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47369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CEECD-2E1E-0748-AD15-B969AC0E16C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031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CEECD-2E1E-0748-AD15-B969AC0E16CB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9814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CEECD-2E1E-0748-AD15-B969AC0E16C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958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CEECD-2E1E-0748-AD15-B969AC0E16CB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720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CEECD-2E1E-0748-AD15-B969AC0E16CB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89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CEECD-2E1E-0748-AD15-B969AC0E16CB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781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347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62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88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138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199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525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059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008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112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331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3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A55EC-ED05-384E-8059-E2062A149237}" type="datetimeFigureOut">
              <a:rPr lang="nb-NO" smtClean="0"/>
              <a:t>06.06.2016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A5037-EBB1-C244-9D93-863D3C7B38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80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tiff"/><Relationship Id="rId20" Type="http://schemas.openxmlformats.org/officeDocument/2006/relationships/image" Target="../media/image35.png"/><Relationship Id="rId21" Type="http://schemas.microsoft.com/office/2007/relationships/hdphoto" Target="../media/hdphoto13.wdp"/><Relationship Id="rId22" Type="http://schemas.openxmlformats.org/officeDocument/2006/relationships/image" Target="../media/image36.png"/><Relationship Id="rId10" Type="http://schemas.openxmlformats.org/officeDocument/2006/relationships/image" Target="../media/image30.png"/><Relationship Id="rId11" Type="http://schemas.microsoft.com/office/2007/relationships/hdphoto" Target="../media/hdphoto8.wdp"/><Relationship Id="rId12" Type="http://schemas.openxmlformats.org/officeDocument/2006/relationships/image" Target="../media/image31.png"/><Relationship Id="rId13" Type="http://schemas.microsoft.com/office/2007/relationships/hdphoto" Target="../media/hdphoto9.wdp"/><Relationship Id="rId14" Type="http://schemas.openxmlformats.org/officeDocument/2006/relationships/image" Target="../media/image32.png"/><Relationship Id="rId15" Type="http://schemas.microsoft.com/office/2007/relationships/hdphoto" Target="../media/hdphoto10.wdp"/><Relationship Id="rId16" Type="http://schemas.openxmlformats.org/officeDocument/2006/relationships/image" Target="../media/image33.png"/><Relationship Id="rId17" Type="http://schemas.microsoft.com/office/2007/relationships/hdphoto" Target="../media/hdphoto11.wdp"/><Relationship Id="rId18" Type="http://schemas.openxmlformats.org/officeDocument/2006/relationships/image" Target="../media/image34.png"/><Relationship Id="rId19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png"/><Relationship Id="rId8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20" Type="http://schemas.openxmlformats.org/officeDocument/2006/relationships/image" Target="../media/image35.png"/><Relationship Id="rId21" Type="http://schemas.microsoft.com/office/2007/relationships/hdphoto" Target="../media/hdphoto13.wdp"/><Relationship Id="rId10" Type="http://schemas.microsoft.com/office/2007/relationships/hdphoto" Target="../media/hdphoto7.wdp"/><Relationship Id="rId11" Type="http://schemas.openxmlformats.org/officeDocument/2006/relationships/image" Target="../media/image29.tiff"/><Relationship Id="rId12" Type="http://schemas.openxmlformats.org/officeDocument/2006/relationships/image" Target="../media/image31.png"/><Relationship Id="rId13" Type="http://schemas.microsoft.com/office/2007/relationships/hdphoto" Target="../media/hdphoto9.wdp"/><Relationship Id="rId14" Type="http://schemas.openxmlformats.org/officeDocument/2006/relationships/image" Target="../media/image32.png"/><Relationship Id="rId15" Type="http://schemas.microsoft.com/office/2007/relationships/hdphoto" Target="../media/hdphoto10.wdp"/><Relationship Id="rId16" Type="http://schemas.openxmlformats.org/officeDocument/2006/relationships/image" Target="../media/image33.png"/><Relationship Id="rId17" Type="http://schemas.microsoft.com/office/2007/relationships/hdphoto" Target="../media/hdphoto11.wdp"/><Relationship Id="rId18" Type="http://schemas.openxmlformats.org/officeDocument/2006/relationships/image" Target="../media/image34.png"/><Relationship Id="rId19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tiff"/><Relationship Id="rId4" Type="http://schemas.openxmlformats.org/officeDocument/2006/relationships/image" Target="../media/image37.png"/><Relationship Id="rId5" Type="http://schemas.microsoft.com/office/2007/relationships/hdphoto" Target="../media/hdphoto14.wdp"/><Relationship Id="rId6" Type="http://schemas.openxmlformats.org/officeDocument/2006/relationships/image" Target="../media/image25.tiff"/><Relationship Id="rId7" Type="http://schemas.openxmlformats.org/officeDocument/2006/relationships/image" Target="../media/image26.tiff"/><Relationship Id="rId8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11" Type="http://schemas.microsoft.com/office/2007/relationships/hdphoto" Target="../media/hdphoto9.wdp"/><Relationship Id="rId12" Type="http://schemas.openxmlformats.org/officeDocument/2006/relationships/image" Target="../media/image32.png"/><Relationship Id="rId13" Type="http://schemas.microsoft.com/office/2007/relationships/hdphoto" Target="../media/hdphoto10.wdp"/><Relationship Id="rId14" Type="http://schemas.openxmlformats.org/officeDocument/2006/relationships/image" Target="../media/image33.png"/><Relationship Id="rId15" Type="http://schemas.microsoft.com/office/2007/relationships/hdphoto" Target="../media/hdphoto11.wdp"/><Relationship Id="rId16" Type="http://schemas.openxmlformats.org/officeDocument/2006/relationships/image" Target="../media/image34.png"/><Relationship Id="rId17" Type="http://schemas.microsoft.com/office/2007/relationships/hdphoto" Target="../media/hdphoto12.wdp"/><Relationship Id="rId18" Type="http://schemas.openxmlformats.org/officeDocument/2006/relationships/image" Target="../media/image35.png"/><Relationship Id="rId19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png"/><Relationship Id="rId8" Type="http://schemas.microsoft.com/office/2007/relationships/hdphoto" Target="../media/hdphoto7.wdp"/><Relationship Id="rId9" Type="http://schemas.openxmlformats.org/officeDocument/2006/relationships/image" Target="../media/image29.tiff"/><Relationship Id="rId10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tif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microsoft.com/office/2007/relationships/hdphoto" Target="../media/hdphoto15.wdp"/><Relationship Id="rId7" Type="http://schemas.openxmlformats.org/officeDocument/2006/relationships/image" Target="../media/image43.tiff"/><Relationship Id="rId8" Type="http://schemas.openxmlformats.org/officeDocument/2006/relationships/image" Target="../media/image44.tiff"/><Relationship Id="rId9" Type="http://schemas.openxmlformats.org/officeDocument/2006/relationships/image" Target="../media/image35.png"/><Relationship Id="rId10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microsoft.com/office/2007/relationships/hdphoto" Target="../media/hdphoto15.wdp"/><Relationship Id="rId7" Type="http://schemas.openxmlformats.org/officeDocument/2006/relationships/image" Target="../media/image47.tiff"/><Relationship Id="rId8" Type="http://schemas.openxmlformats.org/officeDocument/2006/relationships/image" Target="../media/image48.tiff"/><Relationship Id="rId9" Type="http://schemas.openxmlformats.org/officeDocument/2006/relationships/image" Target="../media/image34.png"/><Relationship Id="rId10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microsoft.com/office/2007/relationships/hdphoto" Target="../media/hdphoto15.wdp"/><Relationship Id="rId7" Type="http://schemas.openxmlformats.org/officeDocument/2006/relationships/image" Target="../media/image50.tiff"/><Relationship Id="rId8" Type="http://schemas.openxmlformats.org/officeDocument/2006/relationships/image" Target="../media/image51.tiff"/><Relationship Id="rId9" Type="http://schemas.openxmlformats.org/officeDocument/2006/relationships/image" Target="../media/image33.png"/><Relationship Id="rId10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microsoft.com/office/2007/relationships/hdphoto" Target="../media/hdphoto15.wdp"/><Relationship Id="rId7" Type="http://schemas.openxmlformats.org/officeDocument/2006/relationships/image" Target="../media/image53.tiff"/><Relationship Id="rId8" Type="http://schemas.openxmlformats.org/officeDocument/2006/relationships/image" Target="../media/image54.jpg"/><Relationship Id="rId9" Type="http://schemas.openxmlformats.org/officeDocument/2006/relationships/image" Target="../media/image32.png"/><Relationship Id="rId10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microsoft.com/office/2007/relationships/hdphoto" Target="../media/hdphoto15.wdp"/><Relationship Id="rId7" Type="http://schemas.openxmlformats.org/officeDocument/2006/relationships/image" Target="../media/image31.png"/><Relationship Id="rId8" Type="http://schemas.microsoft.com/office/2007/relationships/hdphoto" Target="../media/hdphoto9.wdp"/><Relationship Id="rId9" Type="http://schemas.openxmlformats.org/officeDocument/2006/relationships/image" Target="../media/image45.png"/><Relationship Id="rId10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2.wdp"/><Relationship Id="rId10" Type="http://schemas.openxmlformats.org/officeDocument/2006/relationships/image" Target="../media/image8.png"/><Relationship Id="rId11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1" Type="http://schemas.microsoft.com/office/2007/relationships/hdphoto" Target="../media/hdphoto9.wdp"/><Relationship Id="rId12" Type="http://schemas.openxmlformats.org/officeDocument/2006/relationships/image" Target="../media/image32.png"/><Relationship Id="rId13" Type="http://schemas.microsoft.com/office/2007/relationships/hdphoto" Target="../media/hdphoto10.wdp"/><Relationship Id="rId14" Type="http://schemas.openxmlformats.org/officeDocument/2006/relationships/image" Target="../media/image33.png"/><Relationship Id="rId15" Type="http://schemas.microsoft.com/office/2007/relationships/hdphoto" Target="../media/hdphoto11.wdp"/><Relationship Id="rId16" Type="http://schemas.openxmlformats.org/officeDocument/2006/relationships/image" Target="../media/image34.png"/><Relationship Id="rId17" Type="http://schemas.microsoft.com/office/2007/relationships/hdphoto" Target="../media/hdphoto12.wdp"/><Relationship Id="rId18" Type="http://schemas.openxmlformats.org/officeDocument/2006/relationships/image" Target="../media/image35.png"/><Relationship Id="rId19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png"/><Relationship Id="rId8" Type="http://schemas.microsoft.com/office/2007/relationships/hdphoto" Target="../media/hdphoto7.wdp"/><Relationship Id="rId9" Type="http://schemas.openxmlformats.org/officeDocument/2006/relationships/image" Target="../media/image29.tiff"/><Relationship Id="rId10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20" Type="http://schemas.openxmlformats.org/officeDocument/2006/relationships/image" Target="../media/image35.png"/><Relationship Id="rId21" Type="http://schemas.microsoft.com/office/2007/relationships/hdphoto" Target="../media/hdphoto13.wdp"/><Relationship Id="rId10" Type="http://schemas.microsoft.com/office/2007/relationships/hdphoto" Target="../media/hdphoto7.wdp"/><Relationship Id="rId11" Type="http://schemas.openxmlformats.org/officeDocument/2006/relationships/image" Target="../media/image29.tiff"/><Relationship Id="rId12" Type="http://schemas.openxmlformats.org/officeDocument/2006/relationships/image" Target="../media/image31.png"/><Relationship Id="rId13" Type="http://schemas.microsoft.com/office/2007/relationships/hdphoto" Target="../media/hdphoto9.wdp"/><Relationship Id="rId14" Type="http://schemas.openxmlformats.org/officeDocument/2006/relationships/image" Target="../media/image32.png"/><Relationship Id="rId15" Type="http://schemas.microsoft.com/office/2007/relationships/hdphoto" Target="../media/hdphoto10.wdp"/><Relationship Id="rId16" Type="http://schemas.openxmlformats.org/officeDocument/2006/relationships/image" Target="../media/image33.png"/><Relationship Id="rId17" Type="http://schemas.microsoft.com/office/2007/relationships/hdphoto" Target="../media/hdphoto11.wdp"/><Relationship Id="rId18" Type="http://schemas.openxmlformats.org/officeDocument/2006/relationships/image" Target="../media/image34.png"/><Relationship Id="rId19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tiff"/><Relationship Id="rId4" Type="http://schemas.openxmlformats.org/officeDocument/2006/relationships/image" Target="../media/image37.png"/><Relationship Id="rId5" Type="http://schemas.microsoft.com/office/2007/relationships/hdphoto" Target="../media/hdphoto14.wdp"/><Relationship Id="rId6" Type="http://schemas.openxmlformats.org/officeDocument/2006/relationships/image" Target="../media/image25.tiff"/><Relationship Id="rId7" Type="http://schemas.openxmlformats.org/officeDocument/2006/relationships/image" Target="../media/image26.tiff"/><Relationship Id="rId8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11" Type="http://schemas.microsoft.com/office/2007/relationships/hdphoto" Target="../media/hdphoto9.wdp"/><Relationship Id="rId12" Type="http://schemas.openxmlformats.org/officeDocument/2006/relationships/image" Target="../media/image32.png"/><Relationship Id="rId13" Type="http://schemas.microsoft.com/office/2007/relationships/hdphoto" Target="../media/hdphoto10.wdp"/><Relationship Id="rId14" Type="http://schemas.openxmlformats.org/officeDocument/2006/relationships/image" Target="../media/image33.png"/><Relationship Id="rId15" Type="http://schemas.microsoft.com/office/2007/relationships/hdphoto" Target="../media/hdphoto11.wdp"/><Relationship Id="rId16" Type="http://schemas.openxmlformats.org/officeDocument/2006/relationships/image" Target="../media/image34.png"/><Relationship Id="rId17" Type="http://schemas.microsoft.com/office/2007/relationships/hdphoto" Target="../media/hdphoto12.wdp"/><Relationship Id="rId18" Type="http://schemas.openxmlformats.org/officeDocument/2006/relationships/image" Target="../media/image35.png"/><Relationship Id="rId19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png"/><Relationship Id="rId8" Type="http://schemas.microsoft.com/office/2007/relationships/hdphoto" Target="../media/hdphoto7.wdp"/><Relationship Id="rId9" Type="http://schemas.openxmlformats.org/officeDocument/2006/relationships/image" Target="../media/image29.tiff"/><Relationship Id="rId1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tiff"/><Relationship Id="rId6" Type="http://schemas.openxmlformats.org/officeDocument/2006/relationships/image" Target="../media/image16.jpeg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731348" y="382365"/>
            <a:ext cx="8729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Hverdagskristendom i Namsos</a:t>
            </a:r>
          </a:p>
        </p:txBody>
      </p:sp>
      <p:pic>
        <p:nvPicPr>
          <p:cNvPr id="11" name="Bild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01521" y="1310047"/>
            <a:ext cx="3359357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2956666" y="5471683"/>
            <a:ext cx="9235334" cy="1107996"/>
          </a:xfrm>
          <a:prstGeom prst="rect">
            <a:avLst/>
          </a:prstGeom>
          <a:solidFill>
            <a:schemeClr val="accent6">
              <a:lumMod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200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Hans Nielsen Hauge reiste gjennom Namdalen i 1802 og i 1803. </a:t>
            </a:r>
            <a:r>
              <a:rPr lang="nb-NO" sz="2200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Han strikket der han gikk, </a:t>
            </a:r>
            <a:br>
              <a:rPr lang="nb-NO" sz="2200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2200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lærte folket hverdagskristendom</a:t>
            </a:r>
            <a:r>
              <a:rPr lang="nb-NO" sz="2200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nb-NO" sz="2200" dirty="0">
              <a:solidFill>
                <a:schemeClr val="bg1">
                  <a:lumMod val="9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42"/>
            <a:ext cx="12192000" cy="687228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4" y="1307486"/>
            <a:ext cx="5874292" cy="398115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</p:spTree>
    <p:extLst>
      <p:ext uri="{BB962C8B-B14F-4D97-AF65-F5344CB8AC3E}">
        <p14:creationId xmlns:p14="http://schemas.microsoft.com/office/powerpoint/2010/main" val="2494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9"/>
            <a:ext cx="12192000" cy="687228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56" y="1721330"/>
            <a:ext cx="1629073" cy="162907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900" y="4588913"/>
            <a:ext cx="1564748" cy="146134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957" y="4702036"/>
            <a:ext cx="1735975" cy="13482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8081" y="1864795"/>
            <a:ext cx="1805706" cy="14309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193" y="4692270"/>
            <a:ext cx="1882743" cy="14876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511" y="3784401"/>
            <a:ext cx="2819311" cy="45961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195" y="2870305"/>
            <a:ext cx="1681072" cy="26923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248" y="5510566"/>
            <a:ext cx="1476143" cy="3430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722" y="6261003"/>
            <a:ext cx="1595392" cy="33981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183" y="5588593"/>
            <a:ext cx="1514859" cy="2859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57" y="2821013"/>
            <a:ext cx="1268600" cy="32022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sp>
        <p:nvSpPr>
          <p:cNvPr id="7" name="TekstSylinder 6"/>
          <p:cNvSpPr txBox="1"/>
          <p:nvPr/>
        </p:nvSpPr>
        <p:spPr>
          <a:xfrm>
            <a:off x="683754" y="444956"/>
            <a:ext cx="1072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 din vilje skje på jorden slik som i himmelen !</a:t>
            </a:r>
            <a:endParaRPr lang="nb-NO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9" name="Picture 4" descr="http://www.hegnar.no/migration_catalog/artikkel4002.ece/alternates/w620/Gutt,%20barn,%20lese"/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"/>
          <a:stretch/>
        </p:blipFill>
        <p:spPr bwMode="auto">
          <a:xfrm>
            <a:off x="4496753" y="1580223"/>
            <a:ext cx="3006828" cy="187926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  <a:extLst/>
        </p:spPr>
      </p:pic>
    </p:spTree>
    <p:extLst>
      <p:ext uri="{BB962C8B-B14F-4D97-AF65-F5344CB8AC3E}">
        <p14:creationId xmlns:p14="http://schemas.microsoft.com/office/powerpoint/2010/main" val="108795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28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0000" y1="99667" x2="90000" y2="99667"/>
                        <a14:foregroundMark x1="71786" y1="64333" x2="71786" y2="64333"/>
                        <a14:foregroundMark x1="71786" y1="64333" x2="71786" y2="64333"/>
                        <a14:foregroundMark x1="83750" y1="85667" x2="83750" y2="85667"/>
                        <a14:foregroundMark x1="90000" y1="85000" x2="90000" y2="85000"/>
                        <a14:foregroundMark x1="95357" y1="83000" x2="95357" y2="83000"/>
                        <a14:foregroundMark x1="85179" y1="99000" x2="8517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0912" y="-49706"/>
            <a:ext cx="12891879" cy="69157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56" y="1721330"/>
            <a:ext cx="1629073" cy="162907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900" y="4588913"/>
            <a:ext cx="1564748" cy="146134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957" y="4702036"/>
            <a:ext cx="1735975" cy="13482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8081" y="1864795"/>
            <a:ext cx="1805706" cy="14309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193" y="4692270"/>
            <a:ext cx="1882743" cy="14876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195" y="2870305"/>
            <a:ext cx="1681072" cy="26923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248" y="5510566"/>
            <a:ext cx="1476143" cy="3430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722" y="6261003"/>
            <a:ext cx="1595392" cy="33981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183" y="5588593"/>
            <a:ext cx="1514859" cy="2859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57" y="2821013"/>
            <a:ext cx="1268600" cy="32022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sp>
        <p:nvSpPr>
          <p:cNvPr id="7" name="TekstSylinder 6"/>
          <p:cNvSpPr txBox="1"/>
          <p:nvPr/>
        </p:nvSpPr>
        <p:spPr>
          <a:xfrm>
            <a:off x="683754" y="444956"/>
            <a:ext cx="1072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 din vilje skje på jorden slik som i himmelen !</a:t>
            </a:r>
            <a:endParaRPr lang="nb-NO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112"/>
            <a:ext cx="12192000" cy="6865112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56" y="1721330"/>
            <a:ext cx="1629073" cy="162907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900" y="4588913"/>
            <a:ext cx="1564748" cy="146134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957" y="4702036"/>
            <a:ext cx="1735975" cy="13482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8081" y="1864795"/>
            <a:ext cx="1805706" cy="14309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193" y="4692270"/>
            <a:ext cx="1882743" cy="14876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195" y="2870305"/>
            <a:ext cx="1681072" cy="26923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248" y="5510566"/>
            <a:ext cx="1476143" cy="3430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722" y="6261003"/>
            <a:ext cx="1595392" cy="33981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183" y="5588593"/>
            <a:ext cx="1514859" cy="2859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57" y="2821013"/>
            <a:ext cx="1268600" cy="32022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sp>
        <p:nvSpPr>
          <p:cNvPr id="7" name="TekstSylinder 6"/>
          <p:cNvSpPr txBox="1"/>
          <p:nvPr/>
        </p:nvSpPr>
        <p:spPr>
          <a:xfrm>
            <a:off x="683754" y="444956"/>
            <a:ext cx="1072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 din vilje skje i Namsos slik som i himmelen !</a:t>
            </a:r>
            <a:endParaRPr lang="nb-NO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409" y="2707942"/>
            <a:ext cx="3790966" cy="2346477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681602" y="14288"/>
            <a:ext cx="107785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>
                <a:latin typeface="Century Gothic" panose="020B0502020202020204" pitchFamily="34" charset="0"/>
              </a:rPr>
              <a:t>Gud skaper fem livsrammer rundt oss, </a:t>
            </a:r>
            <a:br>
              <a:rPr lang="nb-NO" sz="2400" dirty="0" smtClean="0">
                <a:latin typeface="Century Gothic" panose="020B0502020202020204" pitchFamily="34" charset="0"/>
              </a:rPr>
            </a:br>
            <a:r>
              <a:rPr lang="nb-NO" sz="2400" dirty="0" smtClean="0">
                <a:latin typeface="Century Gothic" panose="020B0502020202020204" pitchFamily="34" charset="0"/>
              </a:rPr>
              <a:t>og han arbeider aktivt med å gjøre disse </a:t>
            </a:r>
            <a:r>
              <a:rPr lang="nb-NO" sz="2400" dirty="0" err="1" smtClean="0">
                <a:latin typeface="Century Gothic" panose="020B0502020202020204" pitchFamily="34" charset="0"/>
              </a:rPr>
              <a:t>livsrammene</a:t>
            </a:r>
            <a:r>
              <a:rPr lang="nb-NO" sz="2400" dirty="0" smtClean="0">
                <a:latin typeface="Century Gothic" panose="020B0502020202020204" pitchFamily="34" charset="0"/>
              </a:rPr>
              <a:t> gode, </a:t>
            </a:r>
            <a:br>
              <a:rPr lang="nb-NO" sz="2400" dirty="0" smtClean="0">
                <a:latin typeface="Century Gothic" panose="020B0502020202020204" pitchFamily="34" charset="0"/>
              </a:rPr>
            </a:br>
            <a:r>
              <a:rPr lang="nb-NO" sz="2400" dirty="0" smtClean="0">
                <a:latin typeface="Century Gothic" panose="020B0502020202020204" pitchFamily="34" charset="0"/>
              </a:rPr>
              <a:t>så de får livet til å blomstre:</a:t>
            </a:r>
          </a:p>
          <a:p>
            <a:pPr algn="ctr"/>
            <a:r>
              <a:rPr lang="nb-NO" sz="2400" dirty="0" smtClean="0">
                <a:latin typeface="Century Gothic" panose="020B0502020202020204" pitchFamily="34" charset="0"/>
              </a:rPr>
              <a:t>familieliv og ekteskap, arbeidsliv og samfunnsliv og menighet. </a:t>
            </a:r>
            <a:r>
              <a:rPr lang="nb-NO" sz="2400" dirty="0">
                <a:latin typeface="Century Gothic" panose="020B0502020202020204" pitchFamily="34" charset="0"/>
              </a:rPr>
              <a:t/>
            </a:r>
            <a:br>
              <a:rPr lang="nb-NO" sz="2400" dirty="0">
                <a:latin typeface="Century Gothic" panose="020B0502020202020204" pitchFamily="34" charset="0"/>
              </a:rPr>
            </a:br>
            <a:endParaRPr lang="nb-NO" sz="1200" dirty="0" smtClean="0">
              <a:latin typeface="Century Gothic" panose="020B0502020202020204" pitchFamily="34" charset="0"/>
            </a:endParaRPr>
          </a:p>
          <a:p>
            <a:pPr algn="ctr"/>
            <a:r>
              <a:rPr lang="nb-NO" sz="2400" dirty="0" smtClean="0">
                <a:latin typeface="Century Gothic" panose="020B0502020202020204" pitchFamily="34" charset="0"/>
              </a:rPr>
              <a:t>Bibelordene i hustavlen </a:t>
            </a:r>
            <a:r>
              <a:rPr lang="nb-NO" sz="2400" dirty="0">
                <a:latin typeface="Century Gothic" panose="020B0502020202020204" pitchFamily="34" charset="0"/>
              </a:rPr>
              <a:t>viser at Gud er tredjepart i alle </a:t>
            </a:r>
            <a:r>
              <a:rPr lang="nb-NO" sz="2400" dirty="0" smtClean="0">
                <a:latin typeface="Century Gothic" panose="020B0502020202020204" pitchFamily="34" charset="0"/>
              </a:rPr>
              <a:t>våre relasjoner</a:t>
            </a:r>
            <a:r>
              <a:rPr lang="nb-NO" sz="2400" dirty="0">
                <a:latin typeface="Century Gothic" panose="020B0502020202020204" pitchFamily="34" charset="0"/>
              </a:rPr>
              <a:t>:</a:t>
            </a:r>
          </a:p>
          <a:p>
            <a:pPr algn="ctr"/>
            <a:r>
              <a:rPr lang="nb-NO" sz="2400" dirty="0" smtClean="0">
                <a:latin typeface="Century Gothic" panose="020B0502020202020204" pitchFamily="34" charset="0"/>
              </a:rPr>
              <a:t>– </a:t>
            </a:r>
            <a:r>
              <a:rPr lang="nb-NO" sz="2400" dirty="0">
                <a:latin typeface="Century Gothic" panose="020B0502020202020204" pitchFamily="34" charset="0"/>
              </a:rPr>
              <a:t>det gjør den store forskjellen</a:t>
            </a:r>
            <a:r>
              <a:rPr lang="nb-NO" sz="2400" dirty="0" smtClean="0">
                <a:latin typeface="Century Gothic" panose="020B0502020202020204" pitchFamily="34" charset="0"/>
              </a:rPr>
              <a:t>!</a:t>
            </a:r>
            <a:endParaRPr lang="nb-NO" sz="2400" dirty="0">
              <a:latin typeface="Century Gothic" panose="020B0502020202020204" pitchFamily="34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421220" y="5255083"/>
            <a:ext cx="929934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 smtClean="0">
                <a:latin typeface="Century Gothic" panose="020B0502020202020204" pitchFamily="34" charset="0"/>
              </a:rPr>
              <a:t>Et eksempel er katekismens forklaring til ”Du skal ikke slå ihjel”:</a:t>
            </a:r>
          </a:p>
          <a:p>
            <a:pPr algn="ctr"/>
            <a:r>
              <a:rPr lang="nb-NO" sz="2800" dirty="0" smtClean="0">
                <a:latin typeface="Century Gothic" panose="020B0502020202020204" pitchFamily="34" charset="0"/>
              </a:rPr>
              <a:t>Vi</a:t>
            </a:r>
            <a:r>
              <a:rPr lang="nb-NO" dirty="0" smtClean="0">
                <a:latin typeface="Century Gothic" panose="020B0502020202020204" pitchFamily="34" charset="0"/>
              </a:rPr>
              <a:t> </a:t>
            </a:r>
            <a:r>
              <a:rPr lang="nb-NO" dirty="0">
                <a:latin typeface="Century Gothic" panose="020B0502020202020204" pitchFamily="34" charset="0"/>
              </a:rPr>
              <a:t>skal frykte og elske </a:t>
            </a:r>
            <a:r>
              <a:rPr lang="nb-NO" sz="2800" dirty="0" smtClean="0">
                <a:latin typeface="Century Gothic" panose="020B0502020202020204" pitchFamily="34" charset="0"/>
              </a:rPr>
              <a:t>Gud </a:t>
            </a:r>
            <a:r>
              <a:rPr lang="nb-NO" dirty="0" smtClean="0">
                <a:latin typeface="Century Gothic" panose="020B0502020202020204" pitchFamily="34" charset="0"/>
              </a:rPr>
              <a:t>så vi ikke skader vår </a:t>
            </a:r>
            <a:r>
              <a:rPr lang="nb-NO" sz="2800" dirty="0" smtClean="0">
                <a:latin typeface="Century Gothic" panose="020B0502020202020204" pitchFamily="34" charset="0"/>
              </a:rPr>
              <a:t>neste.</a:t>
            </a:r>
            <a:endParaRPr lang="nb-NO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764" y="329163"/>
            <a:ext cx="1778571" cy="17823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161" y="2373813"/>
            <a:ext cx="3211080" cy="321108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35" y="195623"/>
            <a:ext cx="1431757" cy="8862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98706">
            <a:off x="914725" y="2009558"/>
            <a:ext cx="3586101" cy="138131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321" y="4870062"/>
            <a:ext cx="1060704" cy="113346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793" y="4853373"/>
            <a:ext cx="1060704" cy="115015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8608" y="4715653"/>
            <a:ext cx="3586101" cy="138131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89965">
            <a:off x="4235331" y="1994100"/>
            <a:ext cx="3586101" cy="1381313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70219" y="1120675"/>
            <a:ext cx="24145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Gud har satt oss inn i </a:t>
            </a:r>
            <a:b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fem nettverk:</a:t>
            </a:r>
          </a:p>
          <a:p>
            <a:pPr algn="ctr"/>
            <a:r>
              <a:rPr lang="nb-NO" sz="14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Familie</a:t>
            </a: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ekteskap,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arbeidsliv og samfunnsliv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menighet.</a:t>
            </a:r>
            <a:endParaRPr lang="nb-NO" sz="1400" dirty="0">
              <a:solidFill>
                <a:schemeClr val="accent5">
                  <a:lumMod val="60000"/>
                  <a:lumOff val="4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7014" y="6040202"/>
            <a:ext cx="2055373" cy="518832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1663" y="109290"/>
            <a:ext cx="5498476" cy="3530022"/>
          </a:xfrm>
          <a:prstGeom prst="rect">
            <a:avLst/>
          </a:prstGeom>
        </p:spPr>
      </p:pic>
      <p:sp>
        <p:nvSpPr>
          <p:cNvPr id="18" name="Rektangel 17"/>
          <p:cNvSpPr/>
          <p:nvPr/>
        </p:nvSpPr>
        <p:spPr>
          <a:xfrm>
            <a:off x="7201761" y="554365"/>
            <a:ext cx="4796865" cy="230216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Dere barn, vær lydige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mot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foreldrene deres i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HERREN,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for det er rett og riktig. </a:t>
            </a:r>
            <a:r>
              <a:rPr lang="nb-NO" sz="1400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Ef 6,1 </a:t>
            </a:r>
          </a:p>
          <a:p>
            <a:pPr algn="ctr">
              <a:spcBef>
                <a:spcPct val="20000"/>
              </a:spcBef>
              <a:defRPr/>
            </a:pP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Dere foreldre, vekk ikke sinne og trass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hos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barna deres, men gi dem omsorg,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så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 får en oppdragelse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og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rettledning som er etter </a:t>
            </a:r>
            <a:r>
              <a:rPr lang="nb-NO" kern="0" dirty="0" err="1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HERRENs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vilje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nb-NO" sz="1400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Ef 6,4</a:t>
            </a:r>
          </a:p>
        </p:txBody>
      </p:sp>
    </p:spTree>
    <p:extLst>
      <p:ext uri="{BB962C8B-B14F-4D97-AF65-F5344CB8AC3E}">
        <p14:creationId xmlns:p14="http://schemas.microsoft.com/office/powerpoint/2010/main" val="19823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478" y="2353195"/>
            <a:ext cx="3269156" cy="305311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052" y="329163"/>
            <a:ext cx="1778571" cy="17823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35" y="195623"/>
            <a:ext cx="1431757" cy="8862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98706">
            <a:off x="951301" y="2009558"/>
            <a:ext cx="3586101" cy="1381313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6896" y="4715653"/>
            <a:ext cx="3586101" cy="138131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89965">
            <a:off x="4253619" y="1994100"/>
            <a:ext cx="3586101" cy="138131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092" y="4743654"/>
            <a:ext cx="1161454" cy="125562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489" y="4737163"/>
            <a:ext cx="1024128" cy="124382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6" name="TekstSylinder 15"/>
          <p:cNvSpPr txBox="1"/>
          <p:nvPr/>
        </p:nvSpPr>
        <p:spPr>
          <a:xfrm>
            <a:off x="70219" y="1120675"/>
            <a:ext cx="24145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Gud har satt oss inn i </a:t>
            </a:r>
            <a:b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fem nettverk:</a:t>
            </a:r>
          </a:p>
          <a:p>
            <a:pPr algn="ctr"/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Familie</a:t>
            </a: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</a:t>
            </a:r>
            <a:r>
              <a:rPr lang="nb-NO" sz="14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ekteskap</a:t>
            </a: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arbeidsliv og samfunnsliv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menighet.</a:t>
            </a:r>
            <a:endParaRPr lang="nb-NO" sz="1400" dirty="0">
              <a:solidFill>
                <a:schemeClr val="accent5">
                  <a:lumMod val="60000"/>
                  <a:lumOff val="4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Bild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876" y="6112425"/>
            <a:ext cx="2454360" cy="463272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1663" y="109290"/>
            <a:ext cx="5498476" cy="353002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</p:pic>
      <p:sp>
        <p:nvSpPr>
          <p:cNvPr id="22" name="Rektangel 21"/>
          <p:cNvSpPr/>
          <p:nvPr/>
        </p:nvSpPr>
        <p:spPr>
          <a:xfrm>
            <a:off x="7124819" y="645805"/>
            <a:ext cx="4983536" cy="241912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Dere menn, elsk konene deres, </a:t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slik KRISTUS elsket kirken </a:t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og ga seg selv for den. </a:t>
            </a:r>
            <a:r>
              <a:rPr lang="nb-NO" sz="1400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Ef 5,25</a:t>
            </a:r>
          </a:p>
          <a:p>
            <a:pPr algn="ctr">
              <a:spcBef>
                <a:spcPct val="20000"/>
              </a:spcBef>
              <a:defRPr/>
            </a:pP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Hver mann skal elske sin kone som seg selv, og hun skal ha respekt for sin mann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nb-NO" sz="1400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Ef 5,33</a:t>
            </a:r>
          </a:p>
          <a:p>
            <a:pPr algn="ctr">
              <a:spcBef>
                <a:spcPct val="20000"/>
              </a:spcBef>
              <a:defRPr/>
            </a:pP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Dere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menn: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Vis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omtanke i samlivet med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kvinnen. Vis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henne ære, for sammen skal dere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ARVE nåden og livet. </a:t>
            </a:r>
            <a:r>
              <a:rPr lang="nb-NO" sz="1400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1 </a:t>
            </a:r>
            <a:r>
              <a:rPr lang="nb-NO" sz="1400" kern="0" dirty="0" err="1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Pet</a:t>
            </a:r>
            <a:r>
              <a:rPr lang="nb-NO" sz="1400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3,7  </a:t>
            </a:r>
            <a:endParaRPr lang="nb-NO" sz="1400" kern="0" dirty="0" smtClean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9230979" y="5359076"/>
            <a:ext cx="255948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>
                <a:latin typeface="Century Gothic" charset="0"/>
                <a:ea typeface="Century Gothic" charset="0"/>
                <a:cs typeface="Century Gothic" charset="0"/>
              </a:rPr>
              <a:t>Når alle SIN </a:t>
            </a:r>
            <a:r>
              <a:rPr lang="nb-NO" smtClean="0">
                <a:latin typeface="Century Gothic" charset="0"/>
                <a:ea typeface="Century Gothic" charset="0"/>
                <a:cs typeface="Century Gothic" charset="0"/>
              </a:rPr>
              <a:t>EGEN </a:t>
            </a:r>
            <a:br>
              <a:rPr lang="nb-NO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mtClean="0">
                <a:latin typeface="Century Gothic" charset="0"/>
                <a:ea typeface="Century Gothic" charset="0"/>
                <a:cs typeface="Century Gothic" charset="0"/>
              </a:rPr>
              <a:t>lekse </a:t>
            </a:r>
            <a:r>
              <a:rPr lang="nb-NO" dirty="0" smtClean="0">
                <a:latin typeface="Century Gothic" charset="0"/>
                <a:ea typeface="Century Gothic" charset="0"/>
                <a:cs typeface="Century Gothic" charset="0"/>
              </a:rPr>
              <a:t>vil lære,</a:t>
            </a:r>
            <a:br>
              <a:rPr lang="nb-NO" dirty="0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dirty="0" smtClean="0">
                <a:latin typeface="Century Gothic" charset="0"/>
                <a:ea typeface="Century Gothic" charset="0"/>
                <a:cs typeface="Century Gothic" charset="0"/>
              </a:rPr>
              <a:t>først da blir det </a:t>
            </a:r>
            <a:r>
              <a:rPr lang="nb-NO" smtClean="0">
                <a:latin typeface="Century Gothic" charset="0"/>
                <a:ea typeface="Century Gothic" charset="0"/>
                <a:cs typeface="Century Gothic" charset="0"/>
              </a:rPr>
              <a:t>godt </a:t>
            </a:r>
            <a:br>
              <a:rPr lang="nb-NO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mtClean="0">
                <a:latin typeface="Century Gothic" charset="0"/>
                <a:ea typeface="Century Gothic" charset="0"/>
                <a:cs typeface="Century Gothic" charset="0"/>
              </a:rPr>
              <a:t>i  </a:t>
            </a:r>
            <a:r>
              <a:rPr lang="nb-NO" dirty="0" smtClean="0">
                <a:latin typeface="Century Gothic" charset="0"/>
                <a:ea typeface="Century Gothic" charset="0"/>
                <a:cs typeface="Century Gothic" charset="0"/>
              </a:rPr>
              <a:t>huset å være!</a:t>
            </a:r>
            <a:endParaRPr lang="nb-NO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42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879" y="2652221"/>
            <a:ext cx="3646795" cy="288155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218" y="329163"/>
            <a:ext cx="1778571" cy="17823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35" y="232199"/>
            <a:ext cx="1431757" cy="8862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98706">
            <a:off x="886179" y="2009558"/>
            <a:ext cx="3586101" cy="1381313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0062" y="4715653"/>
            <a:ext cx="3586101" cy="138131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89965">
            <a:off x="4206785" y="1994100"/>
            <a:ext cx="3586101" cy="1381313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102" y="4630706"/>
            <a:ext cx="1280160" cy="146304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6862" y="4635363"/>
            <a:ext cx="1945284" cy="145916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9" name="TekstSylinder 18"/>
          <p:cNvSpPr txBox="1"/>
          <p:nvPr/>
        </p:nvSpPr>
        <p:spPr>
          <a:xfrm>
            <a:off x="70219" y="1120675"/>
            <a:ext cx="24145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Gud har satt oss inn i </a:t>
            </a:r>
            <a:b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fem nettverk:</a:t>
            </a:r>
          </a:p>
          <a:p>
            <a:pPr algn="ctr"/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Familie</a:t>
            </a: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ekteskap,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arbeidsliv</a:t>
            </a: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og samfunnsliv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menighet.</a:t>
            </a:r>
            <a:endParaRPr lang="nb-NO" sz="1400" dirty="0">
              <a:solidFill>
                <a:schemeClr val="accent5">
                  <a:lumMod val="60000"/>
                  <a:lumOff val="4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643" y="6019387"/>
            <a:ext cx="2584838" cy="550561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1663" y="109290"/>
            <a:ext cx="5498476" cy="3530022"/>
          </a:xfrm>
          <a:prstGeom prst="rect">
            <a:avLst/>
          </a:prstGeom>
        </p:spPr>
      </p:pic>
      <p:sp>
        <p:nvSpPr>
          <p:cNvPr id="23" name="Rektangel 22"/>
          <p:cNvSpPr/>
          <p:nvPr/>
        </p:nvSpPr>
        <p:spPr>
          <a:xfrm>
            <a:off x="7243078" y="590941"/>
            <a:ext cx="4792124" cy="2640723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Dere slaver, vær lydige mot deres jordiske herrer som mot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KRISTUS selv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b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gjør tjeneste med et villig sinn; det er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HERREN og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ikke mennesker dere tjener.</a:t>
            </a:r>
          </a:p>
          <a:p>
            <a:pPr algn="ctr">
              <a:spcBef>
                <a:spcPct val="20000"/>
              </a:spcBef>
              <a:defRPr/>
            </a:pP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Dere herrer, gjør det samme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mot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slavene deres. Bruk ikke trusler!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Dere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vet at både de og dere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har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samme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HERRE i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himmelen,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og HAN gjør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ikke forskjell på folk. </a:t>
            </a:r>
            <a:r>
              <a:rPr lang="nb-NO" sz="1200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Ef 6,5-9 </a:t>
            </a:r>
          </a:p>
        </p:txBody>
      </p:sp>
      <p:sp>
        <p:nvSpPr>
          <p:cNvPr id="20" name="TekstSylinder 19"/>
          <p:cNvSpPr txBox="1"/>
          <p:nvPr/>
        </p:nvSpPr>
        <p:spPr>
          <a:xfrm>
            <a:off x="9500901" y="5362226"/>
            <a:ext cx="2240828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Det </a:t>
            </a:r>
            <a:r>
              <a:rPr lang="nb-NO" kern="0" dirty="0">
                <a:latin typeface="Century Gothic" charset="0"/>
                <a:ea typeface="Century Gothic" charset="0"/>
                <a:cs typeface="Century Gothic" charset="0"/>
              </a:rPr>
              <a:t>er HERREN </a:t>
            </a:r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og </a:t>
            </a:r>
            <a:r>
              <a:rPr lang="nb-NO" kern="0" dirty="0">
                <a:latin typeface="Century Gothic" charset="0"/>
                <a:ea typeface="Century Gothic" charset="0"/>
                <a:cs typeface="Century Gothic" charset="0"/>
              </a:rPr>
              <a:t>ikke mennesker </a:t>
            </a:r>
            <a:endParaRPr lang="nb-NO" kern="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dere </a:t>
            </a:r>
            <a:r>
              <a:rPr lang="nb-NO" kern="0" dirty="0">
                <a:latin typeface="Century Gothic" charset="0"/>
                <a:ea typeface="Century Gothic" charset="0"/>
                <a:cs typeface="Century Gothic" charset="0"/>
              </a:rPr>
              <a:t>tjener</a:t>
            </a:r>
            <a:r>
              <a:rPr lang="nb-NO" dirty="0" smtClean="0">
                <a:latin typeface="Century Gothic" charset="0"/>
                <a:ea typeface="Century Gothic" charset="0"/>
                <a:cs typeface="Century Gothic" charset="0"/>
              </a:rPr>
              <a:t>!</a:t>
            </a:r>
            <a:endParaRPr lang="nb-NO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kstSylinder 20"/>
          <p:cNvSpPr txBox="1"/>
          <p:nvPr/>
        </p:nvSpPr>
        <p:spPr>
          <a:xfrm>
            <a:off x="9481319" y="4039104"/>
            <a:ext cx="2240829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NB! </a:t>
            </a:r>
            <a:b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Bibelen forsvarer </a:t>
            </a:r>
          </a:p>
          <a:p>
            <a:pPr algn="ctr"/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ikke slaveriet!</a:t>
            </a:r>
            <a:endParaRPr lang="nb-NO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0541" y="2561080"/>
            <a:ext cx="3769360" cy="292741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052" y="310875"/>
            <a:ext cx="1778571" cy="17823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35" y="195623"/>
            <a:ext cx="1431757" cy="8862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98706">
            <a:off x="933013" y="1991270"/>
            <a:ext cx="3586101" cy="1381313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6896" y="4697365"/>
            <a:ext cx="3586101" cy="138131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89965">
            <a:off x="4253619" y="1975812"/>
            <a:ext cx="3586101" cy="1381313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70219" y="1120675"/>
            <a:ext cx="24145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Gud har satt oss inn i </a:t>
            </a:r>
            <a:b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fem nettverk:</a:t>
            </a:r>
          </a:p>
          <a:p>
            <a:pPr algn="ctr"/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Familie</a:t>
            </a: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ekteskap,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arbeidsliv og </a:t>
            </a:r>
            <a:r>
              <a:rPr lang="nb-NO" sz="14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samfunnsliv</a:t>
            </a: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menighet.</a:t>
            </a:r>
            <a:endParaRPr lang="nb-NO" sz="1400" dirty="0">
              <a:solidFill>
                <a:schemeClr val="accent5">
                  <a:lumMod val="60000"/>
                  <a:lumOff val="4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482" y="4499663"/>
            <a:ext cx="1400263" cy="15240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216" y="4535909"/>
            <a:ext cx="1542769" cy="154276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2663" y="6078678"/>
            <a:ext cx="2391633" cy="555732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1663" y="109290"/>
            <a:ext cx="5498476" cy="3530022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7212196" y="736174"/>
            <a:ext cx="4796865" cy="2302169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Dere skal for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HERRENS skyld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underordne dere enhver myndighet blant menneskene, enten det er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keiseren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den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øverste, eller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landshøvdingene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som han har utsendt; </a:t>
            </a:r>
            <a:endParaRPr lang="nb-NO" kern="0" dirty="0" smtClean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 SKAL straffe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dem som gjør det onde, og rose dem som gjør det gode.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1 </a:t>
            </a:r>
            <a:r>
              <a:rPr lang="nb-NO" sz="1400" kern="0" dirty="0" err="1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Pet</a:t>
            </a:r>
            <a:r>
              <a:rPr lang="nb-NO" sz="1400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2,13-14 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9308395" y="5307293"/>
            <a:ext cx="248005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MEN:</a:t>
            </a:r>
          </a:p>
          <a:p>
            <a:pPr algn="ctr"/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Blir det konflikt, </a:t>
            </a:r>
          </a:p>
          <a:p>
            <a:pPr algn="ctr"/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skal vi lyde Gud </a:t>
            </a:r>
          </a:p>
          <a:p>
            <a:pPr algn="ctr"/>
            <a:r>
              <a:rPr lang="nb-NO" kern="0" dirty="0" smtClean="0">
                <a:latin typeface="Century Gothic" charset="0"/>
                <a:ea typeface="Century Gothic" charset="0"/>
                <a:cs typeface="Century Gothic" charset="0"/>
              </a:rPr>
              <a:t>mer enn mennesker.</a:t>
            </a:r>
            <a:endParaRPr lang="nb-NO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6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848" y="2634902"/>
            <a:ext cx="3756980" cy="286764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764" y="329163"/>
            <a:ext cx="1778571" cy="17823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35" y="195623"/>
            <a:ext cx="1431757" cy="8862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98706">
            <a:off x="914725" y="2009558"/>
            <a:ext cx="3586101" cy="1381313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8608" y="4715653"/>
            <a:ext cx="3586101" cy="138131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89965">
            <a:off x="4235331" y="1994100"/>
            <a:ext cx="3586101" cy="1381313"/>
          </a:xfrm>
          <a:prstGeom prst="rect">
            <a:avLst/>
          </a:prstGeom>
        </p:spPr>
      </p:pic>
      <p:sp>
        <p:nvSpPr>
          <p:cNvPr id="20" name="TekstSylinder 19"/>
          <p:cNvSpPr txBox="1"/>
          <p:nvPr/>
        </p:nvSpPr>
        <p:spPr>
          <a:xfrm>
            <a:off x="70219" y="1120675"/>
            <a:ext cx="24145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Gud har satt oss inn i </a:t>
            </a:r>
            <a:b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fem nettverk:</a:t>
            </a:r>
          </a:p>
          <a:p>
            <a:pPr algn="ctr"/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Familie</a:t>
            </a:r>
            <a:r>
              <a:rPr lang="nb-NO" sz="1400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ekteskap,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arbeidsliv og samfunnsliv </a:t>
            </a:r>
            <a:b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og </a:t>
            </a:r>
            <a:r>
              <a:rPr lang="nb-NO" sz="1400" b="1" dirty="0" smtClean="0">
                <a:solidFill>
                  <a:schemeClr val="accent5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menighet</a:t>
            </a:r>
            <a:r>
              <a:rPr lang="nb-NO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nb-NO" sz="1400" dirty="0">
              <a:solidFill>
                <a:schemeClr val="accent5">
                  <a:lumMod val="60000"/>
                  <a:lumOff val="4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6" name="Bild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828" y="6155707"/>
            <a:ext cx="2723657" cy="436211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1663" y="109290"/>
            <a:ext cx="5498476" cy="3530022"/>
          </a:xfrm>
          <a:prstGeom prst="rect">
            <a:avLst/>
          </a:prstGeom>
        </p:spPr>
      </p:pic>
      <p:sp>
        <p:nvSpPr>
          <p:cNvPr id="23" name="Rektangel 22"/>
          <p:cNvSpPr/>
          <p:nvPr/>
        </p:nvSpPr>
        <p:spPr>
          <a:xfrm>
            <a:off x="7201761" y="554365"/>
            <a:ext cx="4796865" cy="251761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Vær lydige mot lederne deres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og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rett dere etter dem!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For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 våker over sjelene deres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og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skal en gang avlegge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REGNSKAP. </a:t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kern="0" dirty="0" err="1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Hebr</a:t>
            </a:r>
            <a:r>
              <a:rPr lang="nb-NO" sz="1400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nb-NO" sz="1400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13,17 </a:t>
            </a:r>
            <a:endParaRPr lang="nb-NO" sz="1400" kern="0" dirty="0" smtClean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En eldste må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holde seg til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det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troverdige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ORD</a:t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som </a:t>
            </a:r>
            <a:r>
              <a:rPr lang="nb-NO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samsvarer </a:t>
            </a:r>
            <a: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med læren.</a:t>
            </a:r>
            <a:br>
              <a:rPr lang="nb-NO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400" kern="0" dirty="0" smtClean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Tit </a:t>
            </a:r>
            <a:r>
              <a:rPr lang="nb-NO" sz="1400" kern="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1,9</a:t>
            </a:r>
            <a:endParaRPr lang="nb-NO" kern="0" dirty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300" y="4707586"/>
            <a:ext cx="1169333" cy="118711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6924" y="4556794"/>
            <a:ext cx="2054421" cy="118388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3139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39312" cy="22237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2979" y="3327574"/>
            <a:ext cx="1926123" cy="355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3674" y="4294300"/>
            <a:ext cx="3808325" cy="2563700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10" name="Pil høyre 9"/>
          <p:cNvSpPr/>
          <p:nvPr/>
        </p:nvSpPr>
        <p:spPr>
          <a:xfrm>
            <a:off x="1621554" y="2450592"/>
            <a:ext cx="719309" cy="650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 høyre 10"/>
          <p:cNvSpPr/>
          <p:nvPr/>
        </p:nvSpPr>
        <p:spPr>
          <a:xfrm>
            <a:off x="5968811" y="4799176"/>
            <a:ext cx="673462" cy="650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416" y="4294300"/>
            <a:ext cx="2005584" cy="2563700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6357" y="0"/>
            <a:ext cx="3335643" cy="222376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21365" y="3913300"/>
            <a:ext cx="3125504" cy="2563700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0" y="6526768"/>
            <a:ext cx="65578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600" dirty="0" smtClean="0">
                <a:latin typeface="Century Gothic" charset="0"/>
                <a:ea typeface="Century Gothic" charset="0"/>
                <a:cs typeface="Century Gothic" charset="0"/>
              </a:rPr>
              <a:t>Hans Nielsen Hauge seilte til Namdal i 1802 med jekta ”</a:t>
            </a:r>
            <a:r>
              <a:rPr lang="nb-NO" sz="1600" dirty="0" err="1" smtClean="0">
                <a:latin typeface="Century Gothic" charset="0"/>
                <a:ea typeface="Century Gothic" charset="0"/>
                <a:cs typeface="Century Gothic" charset="0"/>
              </a:rPr>
              <a:t>Haabet</a:t>
            </a:r>
            <a:r>
              <a:rPr lang="nb-NO" sz="1600" dirty="0" smtClean="0">
                <a:latin typeface="Century Gothic" charset="0"/>
                <a:ea typeface="Century Gothic" charset="0"/>
                <a:cs typeface="Century Gothic" charset="0"/>
              </a:rPr>
              <a:t>”</a:t>
            </a:r>
            <a:endParaRPr lang="nb-NO" sz="1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7654413" y="3136612"/>
            <a:ext cx="43212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600" dirty="0" smtClean="0">
                <a:latin typeface="Century Gothic" charset="0"/>
                <a:ea typeface="Century Gothic" charset="0"/>
                <a:cs typeface="Century Gothic" charset="0"/>
              </a:rPr>
              <a:t>Hauge kjøpte fiskeværet </a:t>
            </a:r>
            <a:r>
              <a:rPr lang="nb-NO" sz="1600" dirty="0" err="1" smtClean="0">
                <a:latin typeface="Century Gothic" charset="0"/>
                <a:ea typeface="Century Gothic" charset="0"/>
                <a:cs typeface="Century Gothic" charset="0"/>
              </a:rPr>
              <a:t>Gjeslingan</a:t>
            </a:r>
            <a:r>
              <a:rPr lang="nb-NO" sz="16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nb-NO" sz="1600" dirty="0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1600" dirty="0" smtClean="0">
                <a:latin typeface="Century Gothic" charset="0"/>
                <a:ea typeface="Century Gothic" charset="0"/>
                <a:cs typeface="Century Gothic" charset="0"/>
              </a:rPr>
              <a:t>og </a:t>
            </a:r>
            <a:r>
              <a:rPr lang="nb-NO" sz="1600" dirty="0" err="1" smtClean="0">
                <a:latin typeface="Century Gothic" charset="0"/>
                <a:ea typeface="Century Gothic" charset="0"/>
                <a:cs typeface="Century Gothic" charset="0"/>
              </a:rPr>
              <a:t>Survika</a:t>
            </a:r>
            <a:r>
              <a:rPr lang="nb-NO" sz="1600" dirty="0" smtClean="0">
                <a:latin typeface="Century Gothic" charset="0"/>
                <a:ea typeface="Century Gothic" charset="0"/>
                <a:cs typeface="Century Gothic" charset="0"/>
              </a:rPr>
              <a:t> gjestgiveri med mølle og sag.</a:t>
            </a:r>
            <a:endParaRPr lang="nb-NO" sz="1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4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9"/>
            <a:ext cx="12192000" cy="687228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56" y="1721330"/>
            <a:ext cx="1629073" cy="162907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900" y="4588913"/>
            <a:ext cx="1564748" cy="146134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957" y="4702036"/>
            <a:ext cx="1735975" cy="13482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8081" y="1864795"/>
            <a:ext cx="1805706" cy="14309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193" y="4692270"/>
            <a:ext cx="1882743" cy="14876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195" y="2870305"/>
            <a:ext cx="1681072" cy="26923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248" y="5510566"/>
            <a:ext cx="1476143" cy="3430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722" y="6261003"/>
            <a:ext cx="1595392" cy="33981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183" y="5588593"/>
            <a:ext cx="1514859" cy="2859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57" y="2821013"/>
            <a:ext cx="1268600" cy="32022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sp>
        <p:nvSpPr>
          <p:cNvPr id="7" name="TekstSylinder 6"/>
          <p:cNvSpPr txBox="1"/>
          <p:nvPr/>
        </p:nvSpPr>
        <p:spPr>
          <a:xfrm>
            <a:off x="683754" y="444956"/>
            <a:ext cx="1072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 din vilje skje på jorden slik som i himmelen !</a:t>
            </a:r>
            <a:endParaRPr lang="nb-NO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28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0000" y1="99667" x2="90000" y2="99667"/>
                        <a14:foregroundMark x1="71786" y1="64333" x2="71786" y2="64333"/>
                        <a14:foregroundMark x1="71786" y1="64333" x2="71786" y2="64333"/>
                        <a14:foregroundMark x1="83750" y1="85667" x2="83750" y2="85667"/>
                        <a14:foregroundMark x1="90000" y1="85000" x2="90000" y2="85000"/>
                        <a14:foregroundMark x1="95357" y1="83000" x2="95357" y2="83000"/>
                        <a14:foregroundMark x1="85179" y1="99000" x2="8517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0912" y="-49706"/>
            <a:ext cx="12891879" cy="69157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56" y="1721330"/>
            <a:ext cx="1629073" cy="162907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900" y="4588913"/>
            <a:ext cx="1564748" cy="146134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957" y="4702036"/>
            <a:ext cx="1735975" cy="13482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8081" y="1864795"/>
            <a:ext cx="1805706" cy="14309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193" y="4692270"/>
            <a:ext cx="1882743" cy="14876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195" y="2870305"/>
            <a:ext cx="1681072" cy="26923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248" y="5510566"/>
            <a:ext cx="1476143" cy="3430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722" y="6261003"/>
            <a:ext cx="1595392" cy="33981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183" y="5588593"/>
            <a:ext cx="1514859" cy="2859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57" y="2821013"/>
            <a:ext cx="1268600" cy="32022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sp>
        <p:nvSpPr>
          <p:cNvPr id="7" name="TekstSylinder 6"/>
          <p:cNvSpPr txBox="1"/>
          <p:nvPr/>
        </p:nvSpPr>
        <p:spPr>
          <a:xfrm>
            <a:off x="683754" y="444956"/>
            <a:ext cx="1072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 din vilje skje på jorden slik som i himmelen !</a:t>
            </a:r>
            <a:endParaRPr lang="nb-NO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5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56" y="1721330"/>
            <a:ext cx="1629073" cy="162907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900" y="4588913"/>
            <a:ext cx="1564748" cy="146134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957" y="4702036"/>
            <a:ext cx="1735975" cy="13482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8081" y="1864795"/>
            <a:ext cx="1805706" cy="143091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193" y="4692270"/>
            <a:ext cx="1882743" cy="148767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195" y="2870305"/>
            <a:ext cx="1681072" cy="26923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248" y="5510566"/>
            <a:ext cx="1476143" cy="3430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722" y="6261003"/>
            <a:ext cx="1595392" cy="33981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183" y="5588593"/>
            <a:ext cx="1514859" cy="2859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57" y="2821013"/>
            <a:ext cx="1268600" cy="32022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sp>
        <p:nvSpPr>
          <p:cNvPr id="7" name="TekstSylinder 6"/>
          <p:cNvSpPr txBox="1"/>
          <p:nvPr/>
        </p:nvSpPr>
        <p:spPr>
          <a:xfrm>
            <a:off x="683754" y="444956"/>
            <a:ext cx="1072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La din vilje skje i Namsos slik som i himmelen !</a:t>
            </a:r>
            <a:endParaRPr lang="nb-NO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160" y="0"/>
            <a:ext cx="9144000" cy="68580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191160" y="2655827"/>
            <a:ext cx="5981520" cy="4202173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81520" cy="418795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2" name="TekstSylinder 1"/>
          <p:cNvSpPr txBox="1"/>
          <p:nvPr/>
        </p:nvSpPr>
        <p:spPr>
          <a:xfrm>
            <a:off x="228600" y="5852160"/>
            <a:ext cx="38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Survika</a:t>
            </a:r>
            <a:r>
              <a:rPr lang="nb-NO" sz="2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på </a:t>
            </a:r>
            <a:r>
              <a:rPr lang="nb-NO" sz="2000" dirty="0" err="1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Otterøya</a:t>
            </a:r>
            <a:r>
              <a:rPr lang="nb-NO" sz="2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med rester etter sag og mølle</a:t>
            </a:r>
            <a:endParaRPr lang="nb-NO" sz="2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7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94584" cy="6858000"/>
          </a:xfrm>
          <a:prstGeom prst="rect">
            <a:avLst/>
          </a:prstGeom>
        </p:spPr>
      </p:pic>
      <p:pic>
        <p:nvPicPr>
          <p:cNvPr id="3" name="Bild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67484" y="793496"/>
            <a:ext cx="3820671" cy="608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99841" y="5821188"/>
            <a:ext cx="3108960" cy="923330"/>
          </a:xfrm>
          <a:prstGeom prst="rect">
            <a:avLst/>
          </a:prstGeom>
          <a:solidFill>
            <a:schemeClr val="accent6">
              <a:lumMod val="50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Det er tankevekkende å </a:t>
            </a:r>
            <a:r>
              <a:rPr lang="nb-NO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gå i sporene etter </a:t>
            </a:r>
            <a:br>
              <a:rPr lang="nb-NO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Hans Nielsen Hauge</a:t>
            </a:r>
            <a:endParaRPr lang="nb-NO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94584" cy="6858000"/>
          </a:xfrm>
          <a:prstGeom prst="rect">
            <a:avLst/>
          </a:prstGeom>
        </p:spPr>
      </p:pic>
      <p:pic>
        <p:nvPicPr>
          <p:cNvPr id="3" name="Bild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26621" y="793496"/>
            <a:ext cx="3820671" cy="608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740400" y="5088128"/>
            <a:ext cx="6477984" cy="1446550"/>
          </a:xfrm>
          <a:prstGeom prst="rect">
            <a:avLst/>
          </a:prstGeom>
          <a:solidFill>
            <a:schemeClr val="accent6">
              <a:lumMod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Her i Namdalen hadde altså </a:t>
            </a:r>
            <a:br>
              <a:rPr lang="nb-NO" sz="2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2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Hans Nielsen Hauge sin vei og sine interesser.</a:t>
            </a:r>
          </a:p>
          <a:p>
            <a:pPr algn="ctr"/>
            <a:r>
              <a:rPr lang="nb-NO" sz="2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Han </a:t>
            </a:r>
            <a:r>
              <a:rPr lang="nb-NO" sz="2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strikket der han gikk, </a:t>
            </a:r>
            <a:br>
              <a:rPr lang="nb-NO" sz="2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2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og lærte folket hverdagskristendom</a:t>
            </a:r>
            <a:r>
              <a:rPr lang="nb-NO" sz="22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nb-NO" sz="2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-63587" y="1309910"/>
            <a:ext cx="12192000" cy="560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spcBef>
                <a:spcPct val="20000"/>
              </a:spcBef>
              <a:defRPr/>
            </a:pPr>
            <a:r>
              <a:rPr lang="nb-NO" i="0" dirty="0" smtClean="0">
                <a:latin typeface="Century Gothic" charset="0"/>
                <a:ea typeface="Century Gothic" charset="0"/>
                <a:cs typeface="Century Gothic" charset="0"/>
              </a:rPr>
              <a:t>Hverdag </a:t>
            </a:r>
            <a:r>
              <a:rPr lang="nb-NO" i="0" dirty="0">
                <a:latin typeface="Century Gothic" charset="0"/>
                <a:ea typeface="Century Gothic" charset="0"/>
                <a:cs typeface="Century Gothic" charset="0"/>
              </a:rPr>
              <a:t>= </a:t>
            </a:r>
            <a:r>
              <a:rPr lang="nb-NO" i="0" dirty="0" smtClean="0">
                <a:latin typeface="Century Gothic" charset="0"/>
                <a:ea typeface="Century Gothic" charset="0"/>
                <a:cs typeface="Century Gothic" charset="0"/>
              </a:rPr>
              <a:t>arbeid        </a:t>
            </a:r>
            <a:r>
              <a:rPr lang="nb-NO" i="0" dirty="0">
                <a:latin typeface="Century Gothic" charset="0"/>
                <a:ea typeface="Century Gothic" charset="0"/>
                <a:cs typeface="Century Gothic" charset="0"/>
              </a:rPr>
              <a:t>	Søndag = mat og hvile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000" i="0" dirty="0">
                <a:latin typeface="Century Gothic" charset="0"/>
                <a:ea typeface="Century Gothic" charset="0"/>
                <a:cs typeface="Century Gothic" charset="0"/>
              </a:rPr>
              <a:t> 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Jo mer vi arbeider, desto </a:t>
            </a:r>
            <a:r>
              <a:rPr lang="nb-NO" sz="1800" i="0" dirty="0" err="1">
                <a:latin typeface="Century Gothic" charset="0"/>
                <a:ea typeface="Century Gothic" charset="0"/>
                <a:cs typeface="Century Gothic" charset="0"/>
              </a:rPr>
              <a:t>sultnere</a:t>
            </a: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 blir vi.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Jo mer vi arbeider, desto mer trenger vi hvile.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00" i="0" dirty="0">
                <a:latin typeface="Century Gothic" charset="0"/>
                <a:ea typeface="Century Gothic" charset="0"/>
                <a:cs typeface="Century Gothic" charset="0"/>
              </a:rPr>
              <a:t> 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Men blir vi mer arbeidsomme jo mer vi spiser og hviler?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- Bare til en viss grad!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Når vi er blitt mette og uthvilte, da får vi andre reaksjoner: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Jo mer vi da spiser, desto dorskere blir vi.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Jo mer vi da hviler, desto latere blir vi</a:t>
            </a:r>
            <a:r>
              <a:rPr lang="nb-NO" sz="1800" i="0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algn="ctr" eaLnBrk="1">
              <a:spcBef>
                <a:spcPct val="20000"/>
              </a:spcBef>
              <a:defRPr/>
            </a:pPr>
            <a:endParaRPr lang="nb-NO" sz="100" i="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Når jeg er blitt matlei – er det da morsommere mat jeg trenger, eller </a:t>
            </a:r>
            <a:r>
              <a:rPr lang="nb-NO" sz="1800" i="0" dirty="0" smtClean="0">
                <a:latin typeface="Century Gothic" charset="0"/>
                <a:ea typeface="Century Gothic" charset="0"/>
                <a:cs typeface="Century Gothic" charset="0"/>
              </a:rPr>
              <a:t>trenger jeg å </a:t>
            </a:r>
            <a:r>
              <a:rPr lang="nb-NO" sz="1800" i="0" dirty="0">
                <a:latin typeface="Century Gothic" charset="0"/>
                <a:ea typeface="Century Gothic" charset="0"/>
                <a:cs typeface="Century Gothic" charset="0"/>
              </a:rPr>
              <a:t>komme i arbeid</a:t>
            </a:r>
            <a:r>
              <a:rPr lang="nb-NO" sz="1800" i="0" dirty="0" smtClean="0">
                <a:latin typeface="Century Gothic" charset="0"/>
                <a:ea typeface="Century Gothic" charset="0"/>
                <a:cs typeface="Century Gothic" charset="0"/>
              </a:rPr>
              <a:t>?</a:t>
            </a:r>
            <a:endParaRPr lang="nb-NO" sz="1600" i="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 eaLnBrk="1">
              <a:spcBef>
                <a:spcPct val="20000"/>
              </a:spcBef>
              <a:defRPr/>
            </a:pPr>
            <a:endParaRPr lang="nb-NO" sz="400" i="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 eaLnBrk="1">
              <a:spcBef>
                <a:spcPct val="20000"/>
              </a:spcBef>
              <a:defRPr/>
            </a:pPr>
            <a:r>
              <a:rPr lang="nb-NO" sz="2400" i="0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Hverdagskristendom og søndagskristendom</a:t>
            </a:r>
            <a:endParaRPr lang="nb-NO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 eaLnBrk="1">
              <a:spcBef>
                <a:spcPct val="20000"/>
              </a:spcBef>
              <a:defRPr/>
            </a:pPr>
            <a:endParaRPr lang="nb-NO" sz="200" i="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Jo mer vi øver oss i hverdagskristendom, 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desto mer sultne blir vi på søndagskristendom.</a:t>
            </a:r>
          </a:p>
          <a:p>
            <a:pPr algn="ctr" eaLnBrk="1">
              <a:spcBef>
                <a:spcPct val="20000"/>
              </a:spcBef>
              <a:defRPr/>
            </a:pPr>
            <a:endParaRPr lang="nb-NO" sz="100" i="0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Jo mindre vi øver oss i hverdagskristendom, </a:t>
            </a: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desto kjedeligere blir søndagskristendommen.</a:t>
            </a:r>
          </a:p>
          <a:p>
            <a:pPr algn="ctr" eaLnBrk="1">
              <a:spcBef>
                <a:spcPct val="20000"/>
              </a:spcBef>
              <a:defRPr/>
            </a:pPr>
            <a:endParaRPr lang="nb-NO" sz="100" i="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 eaLnBrk="1">
              <a:spcBef>
                <a:spcPct val="20000"/>
              </a:spcBef>
              <a:defRPr/>
            </a:pPr>
            <a:r>
              <a:rPr lang="nb-NO" sz="1800" i="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Når jeg er blitt matlei – er det da morsommere gudstjenester jeg trenger, </a:t>
            </a:r>
            <a:r>
              <a:rPr lang="nb-NO" sz="1800" i="0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eller </a:t>
            </a:r>
            <a:r>
              <a:rPr lang="nb-NO" sz="1800" i="0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trenger jeg å komme i arbeid?</a:t>
            </a:r>
            <a:endParaRPr lang="nb-NO" sz="1800" i="0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718" y="-171400"/>
            <a:ext cx="4291490" cy="141974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2" y="44624"/>
            <a:ext cx="1049976" cy="114916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5036812" y="412954"/>
            <a:ext cx="28083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entury Gothic" charset="0"/>
                <a:ea typeface="Century Gothic" charset="0"/>
                <a:cs typeface="Century Gothic" charset="0"/>
              </a:rPr>
              <a:t>Bli med på</a:t>
            </a:r>
            <a:br>
              <a:rPr lang="nb-NO" dirty="0" smtClean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nb-NO" sz="2800" dirty="0" smtClean="0">
                <a:latin typeface="Century Gothic" charset="0"/>
                <a:ea typeface="Century Gothic" charset="0"/>
                <a:cs typeface="Century Gothic" charset="0"/>
              </a:rPr>
              <a:t>en tankebane!</a:t>
            </a:r>
            <a:endParaRPr lang="nb-NO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88" y="296843"/>
            <a:ext cx="2794665" cy="29161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3464" y="1216088"/>
            <a:ext cx="2855640" cy="19968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132" y="44624"/>
            <a:ext cx="2736304" cy="1168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476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8768" y="3829187"/>
            <a:ext cx="3245576" cy="2782958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>
            <a:spLocks noChangeArrowheads="1"/>
          </p:cNvSpPr>
          <p:nvPr/>
        </p:nvSpPr>
        <p:spPr bwMode="auto">
          <a:xfrm>
            <a:off x="631957" y="810797"/>
            <a:ext cx="3344354" cy="1200329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Papyru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Papyru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pyru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pyru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pyru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pyru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pyru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pyru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pyru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18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 dag skal vi åpne noen gjenklistrete sider i Bibelen.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18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Luther åpnet disse sidene i ”hustavlen” i </a:t>
            </a:r>
            <a:r>
              <a:rPr lang="nb-NO" altLang="nb-NO" sz="1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</a:t>
            </a:r>
            <a:r>
              <a:rPr lang="nb-NO" altLang="nb-NO" sz="18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ille katekisme.</a:t>
            </a:r>
            <a:endParaRPr lang="nb-NO" altLang="nb-NO" sz="18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456" y="4301225"/>
            <a:ext cx="1069634" cy="12237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  <p:sp>
        <p:nvSpPr>
          <p:cNvPr id="6" name="TekstSylinder 5"/>
          <p:cNvSpPr txBox="1"/>
          <p:nvPr/>
        </p:nvSpPr>
        <p:spPr>
          <a:xfrm>
            <a:off x="1280083" y="5965814"/>
            <a:ext cx="1298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1517</a:t>
            </a:r>
            <a:endParaRPr lang="nb-NO" sz="3600" dirty="0">
              <a:solidFill>
                <a:schemeClr val="bg1">
                  <a:lumMod val="9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5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60328" y="871602"/>
            <a:ext cx="6870263" cy="512705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B w="139700" prst="cross"/>
          </a:sp3d>
        </p:spPr>
      </p:pic>
    </p:spTree>
    <p:extLst>
      <p:ext uri="{BB962C8B-B14F-4D97-AF65-F5344CB8AC3E}">
        <p14:creationId xmlns:p14="http://schemas.microsoft.com/office/powerpoint/2010/main" val="13678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700" y="0"/>
            <a:ext cx="5297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4296</TotalTime>
  <Words>295</Words>
  <Application>Microsoft Macintosh PowerPoint</Application>
  <PresentationFormat>Widescreen</PresentationFormat>
  <Paragraphs>83</Paragraphs>
  <Slides>22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Calibri</vt:lpstr>
      <vt:lpstr>Calibri Light</vt:lpstr>
      <vt:lpstr>Century Gothic</vt:lpstr>
      <vt:lpstr>Arial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Harald Kaasa Hammer</dc:creator>
  <cp:lastModifiedBy>Harald Kaasa Hammer</cp:lastModifiedBy>
  <cp:revision>137</cp:revision>
  <dcterms:created xsi:type="dcterms:W3CDTF">2016-01-23T17:43:34Z</dcterms:created>
  <dcterms:modified xsi:type="dcterms:W3CDTF">2016-06-06T09:11:50Z</dcterms:modified>
</cp:coreProperties>
</file>