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0" r:id="rId7"/>
    <p:sldId id="271" r:id="rId8"/>
    <p:sldId id="261" r:id="rId9"/>
    <p:sldId id="262" r:id="rId10"/>
    <p:sldId id="263" r:id="rId11"/>
    <p:sldId id="273" r:id="rId12"/>
    <p:sldId id="264" r:id="rId13"/>
    <p:sldId id="272" r:id="rId14"/>
    <p:sldId id="266" r:id="rId15"/>
    <p:sldId id="267" r:id="rId16"/>
    <p:sldId id="268" r:id="rId17"/>
    <p:sldId id="269" r:id="rId18"/>
    <p:sldId id="265" r:id="rId19"/>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5A50F2F-8719-4EA2-B5DB-E1731C4A2E3D}"/>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4418031D-1C74-4339-B58A-D40DAA94F6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6606AD2C-8A8E-4BDB-9276-9E7B5A954612}"/>
              </a:ext>
            </a:extLst>
          </p:cNvPr>
          <p:cNvSpPr>
            <a:spLocks noGrp="1"/>
          </p:cNvSpPr>
          <p:nvPr>
            <p:ph type="dt" sz="half" idx="10"/>
          </p:nvPr>
        </p:nvSpPr>
        <p:spPr/>
        <p:txBody>
          <a:bodyPr/>
          <a:lstStyle/>
          <a:p>
            <a:fld id="{E372D010-C83B-4500-95C6-06304F833CA1}" type="datetimeFigureOut">
              <a:rPr lang="nb-NO" smtClean="0"/>
              <a:t>19.04.2018</a:t>
            </a:fld>
            <a:endParaRPr lang="nb-NO"/>
          </a:p>
        </p:txBody>
      </p:sp>
      <p:sp>
        <p:nvSpPr>
          <p:cNvPr id="5" name="Plassholder for bunntekst 4">
            <a:extLst>
              <a:ext uri="{FF2B5EF4-FFF2-40B4-BE49-F238E27FC236}">
                <a16:creationId xmlns:a16="http://schemas.microsoft.com/office/drawing/2014/main" id="{8589B47F-C610-49D2-AE04-9F6891FF446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C6BB1E4-E4B2-4CF1-871B-839DA2CD5012}"/>
              </a:ext>
            </a:extLst>
          </p:cNvPr>
          <p:cNvSpPr>
            <a:spLocks noGrp="1"/>
          </p:cNvSpPr>
          <p:nvPr>
            <p:ph type="sldNum" sz="quarter" idx="12"/>
          </p:nvPr>
        </p:nvSpPr>
        <p:spPr/>
        <p:txBody>
          <a:bodyPr/>
          <a:lstStyle/>
          <a:p>
            <a:fld id="{58A4216C-4004-4946-A72D-3ECE5FA2865B}" type="slidenum">
              <a:rPr lang="nb-NO" smtClean="0"/>
              <a:t>‹#›</a:t>
            </a:fld>
            <a:endParaRPr lang="nb-NO"/>
          </a:p>
        </p:txBody>
      </p:sp>
    </p:spTree>
    <p:extLst>
      <p:ext uri="{BB962C8B-B14F-4D97-AF65-F5344CB8AC3E}">
        <p14:creationId xmlns:p14="http://schemas.microsoft.com/office/powerpoint/2010/main" val="944515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A4C0CA1-D2F7-4796-B5A8-42FAA458889E}"/>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F773FAB1-1284-453F-88C1-0E7F07B1FF95}"/>
              </a:ext>
            </a:extLst>
          </p:cNvPr>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C39D05F6-8B4F-4985-A797-B79EE9A69368}"/>
              </a:ext>
            </a:extLst>
          </p:cNvPr>
          <p:cNvSpPr>
            <a:spLocks noGrp="1"/>
          </p:cNvSpPr>
          <p:nvPr>
            <p:ph type="dt" sz="half" idx="10"/>
          </p:nvPr>
        </p:nvSpPr>
        <p:spPr/>
        <p:txBody>
          <a:bodyPr/>
          <a:lstStyle/>
          <a:p>
            <a:fld id="{E372D010-C83B-4500-95C6-06304F833CA1}" type="datetimeFigureOut">
              <a:rPr lang="nb-NO" smtClean="0"/>
              <a:t>19.04.2018</a:t>
            </a:fld>
            <a:endParaRPr lang="nb-NO"/>
          </a:p>
        </p:txBody>
      </p:sp>
      <p:sp>
        <p:nvSpPr>
          <p:cNvPr id="5" name="Plassholder for bunntekst 4">
            <a:extLst>
              <a:ext uri="{FF2B5EF4-FFF2-40B4-BE49-F238E27FC236}">
                <a16:creationId xmlns:a16="http://schemas.microsoft.com/office/drawing/2014/main" id="{E9E50BBB-6B66-4B10-ADC7-6881F0E2BB18}"/>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C347C21-CE7D-4732-A86A-8DF4B0AC61D2}"/>
              </a:ext>
            </a:extLst>
          </p:cNvPr>
          <p:cNvSpPr>
            <a:spLocks noGrp="1"/>
          </p:cNvSpPr>
          <p:nvPr>
            <p:ph type="sldNum" sz="quarter" idx="12"/>
          </p:nvPr>
        </p:nvSpPr>
        <p:spPr/>
        <p:txBody>
          <a:bodyPr/>
          <a:lstStyle/>
          <a:p>
            <a:fld id="{58A4216C-4004-4946-A72D-3ECE5FA2865B}" type="slidenum">
              <a:rPr lang="nb-NO" smtClean="0"/>
              <a:t>‹#›</a:t>
            </a:fld>
            <a:endParaRPr lang="nb-NO"/>
          </a:p>
        </p:txBody>
      </p:sp>
    </p:spTree>
    <p:extLst>
      <p:ext uri="{BB962C8B-B14F-4D97-AF65-F5344CB8AC3E}">
        <p14:creationId xmlns:p14="http://schemas.microsoft.com/office/powerpoint/2010/main" val="1068723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5745FF75-2AEC-4EDA-9867-DF3ADF302AF5}"/>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74B141F4-DFD5-4624-BC12-729429D1DDED}"/>
              </a:ext>
            </a:extLst>
          </p:cNvPr>
          <p:cNvSpPr>
            <a:spLocks noGrp="1"/>
          </p:cNvSpPr>
          <p:nvPr>
            <p:ph type="body" orient="vert" idx="1"/>
          </p:nvPr>
        </p:nvSpPr>
        <p:spPr>
          <a:xfrm>
            <a:off x="838200" y="365125"/>
            <a:ext cx="7734300"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4DD79E91-4A35-4A5D-A0FD-A4036E07F908}"/>
              </a:ext>
            </a:extLst>
          </p:cNvPr>
          <p:cNvSpPr>
            <a:spLocks noGrp="1"/>
          </p:cNvSpPr>
          <p:nvPr>
            <p:ph type="dt" sz="half" idx="10"/>
          </p:nvPr>
        </p:nvSpPr>
        <p:spPr/>
        <p:txBody>
          <a:bodyPr/>
          <a:lstStyle/>
          <a:p>
            <a:fld id="{E372D010-C83B-4500-95C6-06304F833CA1}" type="datetimeFigureOut">
              <a:rPr lang="nb-NO" smtClean="0"/>
              <a:t>19.04.2018</a:t>
            </a:fld>
            <a:endParaRPr lang="nb-NO"/>
          </a:p>
        </p:txBody>
      </p:sp>
      <p:sp>
        <p:nvSpPr>
          <p:cNvPr id="5" name="Plassholder for bunntekst 4">
            <a:extLst>
              <a:ext uri="{FF2B5EF4-FFF2-40B4-BE49-F238E27FC236}">
                <a16:creationId xmlns:a16="http://schemas.microsoft.com/office/drawing/2014/main" id="{89888FBE-A411-4941-AE1D-5C5AAE13A18E}"/>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E56E8EE-56CE-4665-B6EF-8F61447983DB}"/>
              </a:ext>
            </a:extLst>
          </p:cNvPr>
          <p:cNvSpPr>
            <a:spLocks noGrp="1"/>
          </p:cNvSpPr>
          <p:nvPr>
            <p:ph type="sldNum" sz="quarter" idx="12"/>
          </p:nvPr>
        </p:nvSpPr>
        <p:spPr/>
        <p:txBody>
          <a:bodyPr/>
          <a:lstStyle/>
          <a:p>
            <a:fld id="{58A4216C-4004-4946-A72D-3ECE5FA2865B}" type="slidenum">
              <a:rPr lang="nb-NO" smtClean="0"/>
              <a:t>‹#›</a:t>
            </a:fld>
            <a:endParaRPr lang="nb-NO"/>
          </a:p>
        </p:txBody>
      </p:sp>
    </p:spTree>
    <p:extLst>
      <p:ext uri="{BB962C8B-B14F-4D97-AF65-F5344CB8AC3E}">
        <p14:creationId xmlns:p14="http://schemas.microsoft.com/office/powerpoint/2010/main" val="2022075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E952910-1755-4D32-BFA5-729B3B7C5A5D}"/>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DC674EE2-8075-415E-A592-3677234BE6F3}"/>
              </a:ext>
            </a:extLst>
          </p:cNvPr>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D1F2AB7A-5B1E-4093-8039-F1EBCAEAE2CC}"/>
              </a:ext>
            </a:extLst>
          </p:cNvPr>
          <p:cNvSpPr>
            <a:spLocks noGrp="1"/>
          </p:cNvSpPr>
          <p:nvPr>
            <p:ph type="dt" sz="half" idx="10"/>
          </p:nvPr>
        </p:nvSpPr>
        <p:spPr/>
        <p:txBody>
          <a:bodyPr/>
          <a:lstStyle/>
          <a:p>
            <a:fld id="{E372D010-C83B-4500-95C6-06304F833CA1}" type="datetimeFigureOut">
              <a:rPr lang="nb-NO" smtClean="0"/>
              <a:t>19.04.2018</a:t>
            </a:fld>
            <a:endParaRPr lang="nb-NO"/>
          </a:p>
        </p:txBody>
      </p:sp>
      <p:sp>
        <p:nvSpPr>
          <p:cNvPr id="5" name="Plassholder for bunntekst 4">
            <a:extLst>
              <a:ext uri="{FF2B5EF4-FFF2-40B4-BE49-F238E27FC236}">
                <a16:creationId xmlns:a16="http://schemas.microsoft.com/office/drawing/2014/main" id="{239D3C4B-95C2-46B9-BD5B-2247ECF157B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E95C05F1-FC2B-4A7E-B605-D3423798CC9F}"/>
              </a:ext>
            </a:extLst>
          </p:cNvPr>
          <p:cNvSpPr>
            <a:spLocks noGrp="1"/>
          </p:cNvSpPr>
          <p:nvPr>
            <p:ph type="sldNum" sz="quarter" idx="12"/>
          </p:nvPr>
        </p:nvSpPr>
        <p:spPr/>
        <p:txBody>
          <a:bodyPr/>
          <a:lstStyle/>
          <a:p>
            <a:fld id="{58A4216C-4004-4946-A72D-3ECE5FA2865B}" type="slidenum">
              <a:rPr lang="nb-NO" smtClean="0"/>
              <a:t>‹#›</a:t>
            </a:fld>
            <a:endParaRPr lang="nb-NO"/>
          </a:p>
        </p:txBody>
      </p:sp>
    </p:spTree>
    <p:extLst>
      <p:ext uri="{BB962C8B-B14F-4D97-AF65-F5344CB8AC3E}">
        <p14:creationId xmlns:p14="http://schemas.microsoft.com/office/powerpoint/2010/main" val="1606616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39522D1-AB27-4456-A7F2-7C83001F4B0A}"/>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F95F21C6-F9E1-4933-A64F-500CA5BA73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Plassholder for dato 3">
            <a:extLst>
              <a:ext uri="{FF2B5EF4-FFF2-40B4-BE49-F238E27FC236}">
                <a16:creationId xmlns:a16="http://schemas.microsoft.com/office/drawing/2014/main" id="{35299406-A40D-48D2-A710-B5C60B170A5C}"/>
              </a:ext>
            </a:extLst>
          </p:cNvPr>
          <p:cNvSpPr>
            <a:spLocks noGrp="1"/>
          </p:cNvSpPr>
          <p:nvPr>
            <p:ph type="dt" sz="half" idx="10"/>
          </p:nvPr>
        </p:nvSpPr>
        <p:spPr/>
        <p:txBody>
          <a:bodyPr/>
          <a:lstStyle/>
          <a:p>
            <a:fld id="{E372D010-C83B-4500-95C6-06304F833CA1}" type="datetimeFigureOut">
              <a:rPr lang="nb-NO" smtClean="0"/>
              <a:t>19.04.2018</a:t>
            </a:fld>
            <a:endParaRPr lang="nb-NO"/>
          </a:p>
        </p:txBody>
      </p:sp>
      <p:sp>
        <p:nvSpPr>
          <p:cNvPr id="5" name="Plassholder for bunntekst 4">
            <a:extLst>
              <a:ext uri="{FF2B5EF4-FFF2-40B4-BE49-F238E27FC236}">
                <a16:creationId xmlns:a16="http://schemas.microsoft.com/office/drawing/2014/main" id="{E10F6307-5DE3-449A-842A-CECC6C7B00E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5B18CA0-827B-4B05-A223-FFD36A321271}"/>
              </a:ext>
            </a:extLst>
          </p:cNvPr>
          <p:cNvSpPr>
            <a:spLocks noGrp="1"/>
          </p:cNvSpPr>
          <p:nvPr>
            <p:ph type="sldNum" sz="quarter" idx="12"/>
          </p:nvPr>
        </p:nvSpPr>
        <p:spPr/>
        <p:txBody>
          <a:bodyPr/>
          <a:lstStyle/>
          <a:p>
            <a:fld id="{58A4216C-4004-4946-A72D-3ECE5FA2865B}" type="slidenum">
              <a:rPr lang="nb-NO" smtClean="0"/>
              <a:t>‹#›</a:t>
            </a:fld>
            <a:endParaRPr lang="nb-NO"/>
          </a:p>
        </p:txBody>
      </p:sp>
    </p:spTree>
    <p:extLst>
      <p:ext uri="{BB962C8B-B14F-4D97-AF65-F5344CB8AC3E}">
        <p14:creationId xmlns:p14="http://schemas.microsoft.com/office/powerpoint/2010/main" val="2473044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53E6A1C-246C-483E-90BB-4F884C9C9F39}"/>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5D44AAE5-C92B-4D2D-858D-D76534045317}"/>
              </a:ext>
            </a:extLst>
          </p:cNvPr>
          <p:cNvSpPr>
            <a:spLocks noGrp="1"/>
          </p:cNvSpPr>
          <p:nvPr>
            <p:ph sz="half" idx="1"/>
          </p:nvPr>
        </p:nvSpPr>
        <p:spPr>
          <a:xfrm>
            <a:off x="838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3B234C39-714C-4293-8CD2-C504179AAA5F}"/>
              </a:ext>
            </a:extLst>
          </p:cNvPr>
          <p:cNvSpPr>
            <a:spLocks noGrp="1"/>
          </p:cNvSpPr>
          <p:nvPr>
            <p:ph sz="half" idx="2"/>
          </p:nvPr>
        </p:nvSpPr>
        <p:spPr>
          <a:xfrm>
            <a:off x="6172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9B223ADD-EAA1-4A3B-86EF-BB18F0CB6FF3}"/>
              </a:ext>
            </a:extLst>
          </p:cNvPr>
          <p:cNvSpPr>
            <a:spLocks noGrp="1"/>
          </p:cNvSpPr>
          <p:nvPr>
            <p:ph type="dt" sz="half" idx="10"/>
          </p:nvPr>
        </p:nvSpPr>
        <p:spPr/>
        <p:txBody>
          <a:bodyPr/>
          <a:lstStyle/>
          <a:p>
            <a:fld id="{E372D010-C83B-4500-95C6-06304F833CA1}" type="datetimeFigureOut">
              <a:rPr lang="nb-NO" smtClean="0"/>
              <a:t>19.04.2018</a:t>
            </a:fld>
            <a:endParaRPr lang="nb-NO"/>
          </a:p>
        </p:txBody>
      </p:sp>
      <p:sp>
        <p:nvSpPr>
          <p:cNvPr id="6" name="Plassholder for bunntekst 5">
            <a:extLst>
              <a:ext uri="{FF2B5EF4-FFF2-40B4-BE49-F238E27FC236}">
                <a16:creationId xmlns:a16="http://schemas.microsoft.com/office/drawing/2014/main" id="{A3FB034A-668A-4BF5-AEE9-960B50D85512}"/>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98993341-5B28-4F78-B6EC-AE1866BF6469}"/>
              </a:ext>
            </a:extLst>
          </p:cNvPr>
          <p:cNvSpPr>
            <a:spLocks noGrp="1"/>
          </p:cNvSpPr>
          <p:nvPr>
            <p:ph type="sldNum" sz="quarter" idx="12"/>
          </p:nvPr>
        </p:nvSpPr>
        <p:spPr/>
        <p:txBody>
          <a:bodyPr/>
          <a:lstStyle/>
          <a:p>
            <a:fld id="{58A4216C-4004-4946-A72D-3ECE5FA2865B}" type="slidenum">
              <a:rPr lang="nb-NO" smtClean="0"/>
              <a:t>‹#›</a:t>
            </a:fld>
            <a:endParaRPr lang="nb-NO"/>
          </a:p>
        </p:txBody>
      </p:sp>
    </p:spTree>
    <p:extLst>
      <p:ext uri="{BB962C8B-B14F-4D97-AF65-F5344CB8AC3E}">
        <p14:creationId xmlns:p14="http://schemas.microsoft.com/office/powerpoint/2010/main" val="270546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53203F-C6C3-4122-A8B5-9EF55C97C7D3}"/>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57DD4D39-3796-465B-A904-852D83747F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a:extLst>
              <a:ext uri="{FF2B5EF4-FFF2-40B4-BE49-F238E27FC236}">
                <a16:creationId xmlns:a16="http://schemas.microsoft.com/office/drawing/2014/main" id="{D65133CD-8C76-4DA9-A4B1-B411CA44B6AF}"/>
              </a:ext>
            </a:extLst>
          </p:cNvPr>
          <p:cNvSpPr>
            <a:spLocks noGrp="1"/>
          </p:cNvSpPr>
          <p:nvPr>
            <p:ph sz="half" idx="2"/>
          </p:nvPr>
        </p:nvSpPr>
        <p:spPr>
          <a:xfrm>
            <a:off x="839788" y="2505075"/>
            <a:ext cx="5157787"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4715AC36-32AB-4133-86EC-4697D09748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a:extLst>
              <a:ext uri="{FF2B5EF4-FFF2-40B4-BE49-F238E27FC236}">
                <a16:creationId xmlns:a16="http://schemas.microsoft.com/office/drawing/2014/main" id="{2ED324F2-7FDF-4E11-A1EB-A02896C5F14B}"/>
              </a:ext>
            </a:extLst>
          </p:cNvPr>
          <p:cNvSpPr>
            <a:spLocks noGrp="1"/>
          </p:cNvSpPr>
          <p:nvPr>
            <p:ph sz="quarter" idx="4"/>
          </p:nvPr>
        </p:nvSpPr>
        <p:spPr>
          <a:xfrm>
            <a:off x="6172200" y="2505075"/>
            <a:ext cx="5183188"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C2696259-D4EA-4E42-A9D8-E8030D8494C2}"/>
              </a:ext>
            </a:extLst>
          </p:cNvPr>
          <p:cNvSpPr>
            <a:spLocks noGrp="1"/>
          </p:cNvSpPr>
          <p:nvPr>
            <p:ph type="dt" sz="half" idx="10"/>
          </p:nvPr>
        </p:nvSpPr>
        <p:spPr/>
        <p:txBody>
          <a:bodyPr/>
          <a:lstStyle/>
          <a:p>
            <a:fld id="{E372D010-C83B-4500-95C6-06304F833CA1}" type="datetimeFigureOut">
              <a:rPr lang="nb-NO" smtClean="0"/>
              <a:t>19.04.2018</a:t>
            </a:fld>
            <a:endParaRPr lang="nb-NO"/>
          </a:p>
        </p:txBody>
      </p:sp>
      <p:sp>
        <p:nvSpPr>
          <p:cNvPr id="8" name="Plassholder for bunntekst 7">
            <a:extLst>
              <a:ext uri="{FF2B5EF4-FFF2-40B4-BE49-F238E27FC236}">
                <a16:creationId xmlns:a16="http://schemas.microsoft.com/office/drawing/2014/main" id="{35D2A47E-7725-48EC-8B86-5F20583F8680}"/>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5662CAB1-A6C4-4CC0-90C3-7503AE61C879}"/>
              </a:ext>
            </a:extLst>
          </p:cNvPr>
          <p:cNvSpPr>
            <a:spLocks noGrp="1"/>
          </p:cNvSpPr>
          <p:nvPr>
            <p:ph type="sldNum" sz="quarter" idx="12"/>
          </p:nvPr>
        </p:nvSpPr>
        <p:spPr/>
        <p:txBody>
          <a:bodyPr/>
          <a:lstStyle/>
          <a:p>
            <a:fld id="{58A4216C-4004-4946-A72D-3ECE5FA2865B}" type="slidenum">
              <a:rPr lang="nb-NO" smtClean="0"/>
              <a:t>‹#›</a:t>
            </a:fld>
            <a:endParaRPr lang="nb-NO"/>
          </a:p>
        </p:txBody>
      </p:sp>
    </p:spTree>
    <p:extLst>
      <p:ext uri="{BB962C8B-B14F-4D97-AF65-F5344CB8AC3E}">
        <p14:creationId xmlns:p14="http://schemas.microsoft.com/office/powerpoint/2010/main" val="1810464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0969766-798A-4CDC-8F40-072BE9B16EBC}"/>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5CFF03CA-A010-46F1-B229-B88770164695}"/>
              </a:ext>
            </a:extLst>
          </p:cNvPr>
          <p:cNvSpPr>
            <a:spLocks noGrp="1"/>
          </p:cNvSpPr>
          <p:nvPr>
            <p:ph type="dt" sz="half" idx="10"/>
          </p:nvPr>
        </p:nvSpPr>
        <p:spPr/>
        <p:txBody>
          <a:bodyPr/>
          <a:lstStyle/>
          <a:p>
            <a:fld id="{E372D010-C83B-4500-95C6-06304F833CA1}" type="datetimeFigureOut">
              <a:rPr lang="nb-NO" smtClean="0"/>
              <a:t>19.04.2018</a:t>
            </a:fld>
            <a:endParaRPr lang="nb-NO"/>
          </a:p>
        </p:txBody>
      </p:sp>
      <p:sp>
        <p:nvSpPr>
          <p:cNvPr id="4" name="Plassholder for bunntekst 3">
            <a:extLst>
              <a:ext uri="{FF2B5EF4-FFF2-40B4-BE49-F238E27FC236}">
                <a16:creationId xmlns:a16="http://schemas.microsoft.com/office/drawing/2014/main" id="{D30F5E98-73DB-4A29-93D0-1BFD14268A60}"/>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E3ECFF6E-4A58-4E39-9EA0-5D9354336218}"/>
              </a:ext>
            </a:extLst>
          </p:cNvPr>
          <p:cNvSpPr>
            <a:spLocks noGrp="1"/>
          </p:cNvSpPr>
          <p:nvPr>
            <p:ph type="sldNum" sz="quarter" idx="12"/>
          </p:nvPr>
        </p:nvSpPr>
        <p:spPr/>
        <p:txBody>
          <a:bodyPr/>
          <a:lstStyle/>
          <a:p>
            <a:fld id="{58A4216C-4004-4946-A72D-3ECE5FA2865B}" type="slidenum">
              <a:rPr lang="nb-NO" smtClean="0"/>
              <a:t>‹#›</a:t>
            </a:fld>
            <a:endParaRPr lang="nb-NO"/>
          </a:p>
        </p:txBody>
      </p:sp>
    </p:spTree>
    <p:extLst>
      <p:ext uri="{BB962C8B-B14F-4D97-AF65-F5344CB8AC3E}">
        <p14:creationId xmlns:p14="http://schemas.microsoft.com/office/powerpoint/2010/main" val="538996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B889388F-CEB0-48DB-A69E-1DD6B62A4B08}"/>
              </a:ext>
            </a:extLst>
          </p:cNvPr>
          <p:cNvSpPr>
            <a:spLocks noGrp="1"/>
          </p:cNvSpPr>
          <p:nvPr>
            <p:ph type="dt" sz="half" idx="10"/>
          </p:nvPr>
        </p:nvSpPr>
        <p:spPr/>
        <p:txBody>
          <a:bodyPr/>
          <a:lstStyle/>
          <a:p>
            <a:fld id="{E372D010-C83B-4500-95C6-06304F833CA1}" type="datetimeFigureOut">
              <a:rPr lang="nb-NO" smtClean="0"/>
              <a:t>19.04.2018</a:t>
            </a:fld>
            <a:endParaRPr lang="nb-NO"/>
          </a:p>
        </p:txBody>
      </p:sp>
      <p:sp>
        <p:nvSpPr>
          <p:cNvPr id="3" name="Plassholder for bunntekst 2">
            <a:extLst>
              <a:ext uri="{FF2B5EF4-FFF2-40B4-BE49-F238E27FC236}">
                <a16:creationId xmlns:a16="http://schemas.microsoft.com/office/drawing/2014/main" id="{DEE02DA9-1757-473D-B9F1-86430C6619C7}"/>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E9FB2209-2089-4902-9355-2F641144785F}"/>
              </a:ext>
            </a:extLst>
          </p:cNvPr>
          <p:cNvSpPr>
            <a:spLocks noGrp="1"/>
          </p:cNvSpPr>
          <p:nvPr>
            <p:ph type="sldNum" sz="quarter" idx="12"/>
          </p:nvPr>
        </p:nvSpPr>
        <p:spPr/>
        <p:txBody>
          <a:bodyPr/>
          <a:lstStyle/>
          <a:p>
            <a:fld id="{58A4216C-4004-4946-A72D-3ECE5FA2865B}" type="slidenum">
              <a:rPr lang="nb-NO" smtClean="0"/>
              <a:t>‹#›</a:t>
            </a:fld>
            <a:endParaRPr lang="nb-NO"/>
          </a:p>
        </p:txBody>
      </p:sp>
    </p:spTree>
    <p:extLst>
      <p:ext uri="{BB962C8B-B14F-4D97-AF65-F5344CB8AC3E}">
        <p14:creationId xmlns:p14="http://schemas.microsoft.com/office/powerpoint/2010/main" val="3271899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711E16D-88C7-4E44-8D0F-890E2B3918D6}"/>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DD82895A-2A43-49FC-A497-F96DF0BA11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F121B5FC-F1F7-4EF0-9981-5944357AF6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ED5F0546-C0D9-4ABE-800E-DEBD270B640F}"/>
              </a:ext>
            </a:extLst>
          </p:cNvPr>
          <p:cNvSpPr>
            <a:spLocks noGrp="1"/>
          </p:cNvSpPr>
          <p:nvPr>
            <p:ph type="dt" sz="half" idx="10"/>
          </p:nvPr>
        </p:nvSpPr>
        <p:spPr/>
        <p:txBody>
          <a:bodyPr/>
          <a:lstStyle/>
          <a:p>
            <a:fld id="{E372D010-C83B-4500-95C6-06304F833CA1}" type="datetimeFigureOut">
              <a:rPr lang="nb-NO" smtClean="0"/>
              <a:t>19.04.2018</a:t>
            </a:fld>
            <a:endParaRPr lang="nb-NO"/>
          </a:p>
        </p:txBody>
      </p:sp>
      <p:sp>
        <p:nvSpPr>
          <p:cNvPr id="6" name="Plassholder for bunntekst 5">
            <a:extLst>
              <a:ext uri="{FF2B5EF4-FFF2-40B4-BE49-F238E27FC236}">
                <a16:creationId xmlns:a16="http://schemas.microsoft.com/office/drawing/2014/main" id="{E966EB6F-76D5-4B0B-BC02-7D8B19DBC92C}"/>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C6E94EAF-7D01-4889-9723-0C29FBC1070E}"/>
              </a:ext>
            </a:extLst>
          </p:cNvPr>
          <p:cNvSpPr>
            <a:spLocks noGrp="1"/>
          </p:cNvSpPr>
          <p:nvPr>
            <p:ph type="sldNum" sz="quarter" idx="12"/>
          </p:nvPr>
        </p:nvSpPr>
        <p:spPr/>
        <p:txBody>
          <a:bodyPr/>
          <a:lstStyle/>
          <a:p>
            <a:fld id="{58A4216C-4004-4946-A72D-3ECE5FA2865B}" type="slidenum">
              <a:rPr lang="nb-NO" smtClean="0"/>
              <a:t>‹#›</a:t>
            </a:fld>
            <a:endParaRPr lang="nb-NO"/>
          </a:p>
        </p:txBody>
      </p:sp>
    </p:spTree>
    <p:extLst>
      <p:ext uri="{BB962C8B-B14F-4D97-AF65-F5344CB8AC3E}">
        <p14:creationId xmlns:p14="http://schemas.microsoft.com/office/powerpoint/2010/main" val="395208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C4594A0-757D-47A6-B0C5-7D4A80C41A40}"/>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4253275D-08B0-4FD8-A003-DA241D290F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78D9F7DB-B86B-4C98-BA51-73205B2756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E579A19B-3533-4F7B-869F-8C2CDC592081}"/>
              </a:ext>
            </a:extLst>
          </p:cNvPr>
          <p:cNvSpPr>
            <a:spLocks noGrp="1"/>
          </p:cNvSpPr>
          <p:nvPr>
            <p:ph type="dt" sz="half" idx="10"/>
          </p:nvPr>
        </p:nvSpPr>
        <p:spPr/>
        <p:txBody>
          <a:bodyPr/>
          <a:lstStyle/>
          <a:p>
            <a:fld id="{E372D010-C83B-4500-95C6-06304F833CA1}" type="datetimeFigureOut">
              <a:rPr lang="nb-NO" smtClean="0"/>
              <a:t>19.04.2018</a:t>
            </a:fld>
            <a:endParaRPr lang="nb-NO"/>
          </a:p>
        </p:txBody>
      </p:sp>
      <p:sp>
        <p:nvSpPr>
          <p:cNvPr id="6" name="Plassholder for bunntekst 5">
            <a:extLst>
              <a:ext uri="{FF2B5EF4-FFF2-40B4-BE49-F238E27FC236}">
                <a16:creationId xmlns:a16="http://schemas.microsoft.com/office/drawing/2014/main" id="{A02724A9-DFBA-4044-8FEE-E4B9A15AFEE8}"/>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9468608D-2849-44E1-B238-694175C80B65}"/>
              </a:ext>
            </a:extLst>
          </p:cNvPr>
          <p:cNvSpPr>
            <a:spLocks noGrp="1"/>
          </p:cNvSpPr>
          <p:nvPr>
            <p:ph type="sldNum" sz="quarter" idx="12"/>
          </p:nvPr>
        </p:nvSpPr>
        <p:spPr/>
        <p:txBody>
          <a:bodyPr/>
          <a:lstStyle/>
          <a:p>
            <a:fld id="{58A4216C-4004-4946-A72D-3ECE5FA2865B}" type="slidenum">
              <a:rPr lang="nb-NO" smtClean="0"/>
              <a:t>‹#›</a:t>
            </a:fld>
            <a:endParaRPr lang="nb-NO"/>
          </a:p>
        </p:txBody>
      </p:sp>
    </p:spTree>
    <p:extLst>
      <p:ext uri="{BB962C8B-B14F-4D97-AF65-F5344CB8AC3E}">
        <p14:creationId xmlns:p14="http://schemas.microsoft.com/office/powerpoint/2010/main" val="2541757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7227ABC4-ED64-4D10-9996-CFD54BEB5F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F1B1D689-95B7-411E-98DF-F175036C41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65362F1A-2544-4017-99FC-34083D7C8D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72D010-C83B-4500-95C6-06304F833CA1}" type="datetimeFigureOut">
              <a:rPr lang="nb-NO" smtClean="0"/>
              <a:t>19.04.2018</a:t>
            </a:fld>
            <a:endParaRPr lang="nb-NO"/>
          </a:p>
        </p:txBody>
      </p:sp>
      <p:sp>
        <p:nvSpPr>
          <p:cNvPr id="5" name="Plassholder for bunntekst 4">
            <a:extLst>
              <a:ext uri="{FF2B5EF4-FFF2-40B4-BE49-F238E27FC236}">
                <a16:creationId xmlns:a16="http://schemas.microsoft.com/office/drawing/2014/main" id="{CDD9D845-5F63-487A-B196-E2224DC612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6FB8CDB1-5714-4074-84A9-5C5CFE2742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4216C-4004-4946-A72D-3ECE5FA2865B}" type="slidenum">
              <a:rPr lang="nb-NO" smtClean="0"/>
              <a:t>‹#›</a:t>
            </a:fld>
            <a:endParaRPr lang="nb-NO"/>
          </a:p>
        </p:txBody>
      </p:sp>
    </p:spTree>
    <p:extLst>
      <p:ext uri="{BB962C8B-B14F-4D97-AF65-F5344CB8AC3E}">
        <p14:creationId xmlns:p14="http://schemas.microsoft.com/office/powerpoint/2010/main" val="282837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B7031BF-D483-4080-AC4E-D56AEFB26AB0}"/>
              </a:ext>
            </a:extLst>
          </p:cNvPr>
          <p:cNvSpPr>
            <a:spLocks noGrp="1"/>
          </p:cNvSpPr>
          <p:nvPr>
            <p:ph type="ctrTitle"/>
          </p:nvPr>
        </p:nvSpPr>
        <p:spPr/>
        <p:txBody>
          <a:bodyPr/>
          <a:lstStyle/>
          <a:p>
            <a:r>
              <a:rPr lang="nb-NO" dirty="0"/>
              <a:t>Samlivsrevolusjonen</a:t>
            </a:r>
            <a:br>
              <a:rPr lang="nb-NO" dirty="0"/>
            </a:br>
            <a:endParaRPr lang="nb-NO" dirty="0"/>
          </a:p>
        </p:txBody>
      </p:sp>
      <p:sp>
        <p:nvSpPr>
          <p:cNvPr id="3" name="Undertittel 2">
            <a:extLst>
              <a:ext uri="{FF2B5EF4-FFF2-40B4-BE49-F238E27FC236}">
                <a16:creationId xmlns:a16="http://schemas.microsoft.com/office/drawing/2014/main" id="{B98536B7-687E-498C-B992-2AA7BBD927F4}"/>
              </a:ext>
            </a:extLst>
          </p:cNvPr>
          <p:cNvSpPr>
            <a:spLocks noGrp="1"/>
          </p:cNvSpPr>
          <p:nvPr>
            <p:ph type="subTitle" idx="1"/>
          </p:nvPr>
        </p:nvSpPr>
        <p:spPr/>
        <p:txBody>
          <a:bodyPr/>
          <a:lstStyle/>
          <a:p>
            <a:r>
              <a:rPr lang="nb-NO" dirty="0"/>
              <a:t>Ny kjønnsnøytral ekteskapslov 2008</a:t>
            </a:r>
          </a:p>
          <a:p>
            <a:endParaRPr lang="nb-NO" dirty="0"/>
          </a:p>
        </p:txBody>
      </p:sp>
    </p:spTree>
    <p:extLst>
      <p:ext uri="{BB962C8B-B14F-4D97-AF65-F5344CB8AC3E}">
        <p14:creationId xmlns:p14="http://schemas.microsoft.com/office/powerpoint/2010/main" val="1276645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CEB4186-D4C3-49A3-A261-BC499750805E}"/>
              </a:ext>
            </a:extLst>
          </p:cNvPr>
          <p:cNvSpPr>
            <a:spLocks noGrp="1"/>
          </p:cNvSpPr>
          <p:nvPr>
            <p:ph type="title"/>
          </p:nvPr>
        </p:nvSpPr>
        <p:spPr/>
        <p:txBody>
          <a:bodyPr/>
          <a:lstStyle/>
          <a:p>
            <a:r>
              <a:rPr lang="nb-NO" dirty="0"/>
              <a:t>2017: En norsk handlingsplan mot diskriminering</a:t>
            </a:r>
          </a:p>
        </p:txBody>
      </p:sp>
      <p:sp>
        <p:nvSpPr>
          <p:cNvPr id="3" name="Plassholder for innhold 2">
            <a:extLst>
              <a:ext uri="{FF2B5EF4-FFF2-40B4-BE49-F238E27FC236}">
                <a16:creationId xmlns:a16="http://schemas.microsoft.com/office/drawing/2014/main" id="{A645FD57-4EFF-4B6B-B53F-05529396F8C5}"/>
              </a:ext>
            </a:extLst>
          </p:cNvPr>
          <p:cNvSpPr>
            <a:spLocks noGrp="1"/>
          </p:cNvSpPr>
          <p:nvPr>
            <p:ph idx="1"/>
          </p:nvPr>
        </p:nvSpPr>
        <p:spPr/>
        <p:txBody>
          <a:bodyPr/>
          <a:lstStyle/>
          <a:p>
            <a:pPr marL="0" indent="0">
              <a:buNone/>
            </a:pPr>
            <a:r>
              <a:rPr lang="nb-NO" dirty="0"/>
              <a:t>Målsetting:</a:t>
            </a:r>
          </a:p>
          <a:p>
            <a:pPr marL="0" indent="0">
              <a:buNone/>
            </a:pPr>
            <a:r>
              <a:rPr lang="nb-NO" dirty="0"/>
              <a:t>Et mer åpent, trygt og inkluderende samfunn.</a:t>
            </a:r>
          </a:p>
          <a:p>
            <a:pPr marL="0" indent="0">
              <a:buNone/>
            </a:pPr>
            <a:endParaRPr lang="nb-NO" dirty="0"/>
          </a:p>
          <a:p>
            <a:pPr marL="0" indent="0">
              <a:buNone/>
            </a:pPr>
            <a:r>
              <a:rPr lang="nb-NO" dirty="0"/>
              <a:t>Hvordan?</a:t>
            </a:r>
          </a:p>
          <a:p>
            <a:pPr marL="0" indent="0">
              <a:buNone/>
            </a:pPr>
            <a:r>
              <a:rPr lang="nb-NO" dirty="0"/>
              <a:t>Blant annet ved at barnehagene lærer våre barn at det ikke er noe som er normalt med tanke på familie eller kjønn. Gutter må få leke med jenteleker og motsatt.</a:t>
            </a:r>
          </a:p>
        </p:txBody>
      </p:sp>
    </p:spTree>
    <p:extLst>
      <p:ext uri="{BB962C8B-B14F-4D97-AF65-F5344CB8AC3E}">
        <p14:creationId xmlns:p14="http://schemas.microsoft.com/office/powerpoint/2010/main" val="117063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68E7B48-A3AA-490F-B80B-467CEDA59862}"/>
              </a:ext>
            </a:extLst>
          </p:cNvPr>
          <p:cNvSpPr>
            <a:spLocks noGrp="1"/>
          </p:cNvSpPr>
          <p:nvPr>
            <p:ph type="title"/>
          </p:nvPr>
        </p:nvSpPr>
        <p:spPr/>
        <p:txBody>
          <a:bodyPr/>
          <a:lstStyle/>
          <a:p>
            <a:r>
              <a:rPr lang="nb-NO" b="1" dirty="0"/>
              <a:t>Redd Barna: </a:t>
            </a:r>
            <a:r>
              <a:rPr lang="nb-NO" b="1" dirty="0" err="1"/>
              <a:t>Rettana</a:t>
            </a:r>
            <a:r>
              <a:rPr lang="nb-NO" b="1" dirty="0"/>
              <a:t> til LHBTI-barn i Norge</a:t>
            </a:r>
          </a:p>
        </p:txBody>
      </p:sp>
      <p:sp>
        <p:nvSpPr>
          <p:cNvPr id="3" name="Plassholder for innhold 2">
            <a:extLst>
              <a:ext uri="{FF2B5EF4-FFF2-40B4-BE49-F238E27FC236}">
                <a16:creationId xmlns:a16="http://schemas.microsoft.com/office/drawing/2014/main" id="{24720712-A9D3-4BA9-BEC6-3CF8234314C8}"/>
              </a:ext>
            </a:extLst>
          </p:cNvPr>
          <p:cNvSpPr>
            <a:spLocks noGrp="1"/>
          </p:cNvSpPr>
          <p:nvPr>
            <p:ph idx="1"/>
          </p:nvPr>
        </p:nvSpPr>
        <p:spPr/>
        <p:txBody>
          <a:bodyPr/>
          <a:lstStyle/>
          <a:p>
            <a:r>
              <a:rPr lang="nb-NO" dirty="0"/>
              <a:t>Rapporten </a:t>
            </a:r>
            <a:r>
              <a:rPr lang="nb-NO" dirty="0" err="1"/>
              <a:t>byggjer</a:t>
            </a:r>
            <a:r>
              <a:rPr lang="nb-NO" dirty="0"/>
              <a:t> på den forståinga at sterke normer for kjønn og seksualitet er </a:t>
            </a:r>
            <a:r>
              <a:rPr lang="nb-NO" dirty="0" err="1"/>
              <a:t>eit</a:t>
            </a:r>
            <a:r>
              <a:rPr lang="nb-NO" dirty="0"/>
              <a:t> </a:t>
            </a:r>
            <a:r>
              <a:rPr lang="nb-NO" dirty="0" err="1"/>
              <a:t>grunnleggjande</a:t>
            </a:r>
            <a:r>
              <a:rPr lang="nb-NO" dirty="0"/>
              <a:t> problem for oppfylling av barna sine </a:t>
            </a:r>
            <a:r>
              <a:rPr lang="nb-NO" dirty="0" err="1"/>
              <a:t>menneskerettar</a:t>
            </a:r>
            <a:r>
              <a:rPr lang="nb-NO" dirty="0"/>
              <a:t>.</a:t>
            </a:r>
          </a:p>
        </p:txBody>
      </p:sp>
    </p:spTree>
    <p:extLst>
      <p:ext uri="{BB962C8B-B14F-4D97-AF65-F5344CB8AC3E}">
        <p14:creationId xmlns:p14="http://schemas.microsoft.com/office/powerpoint/2010/main" val="2333538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2ECC267-69C5-4382-9939-666AA8B12872}"/>
              </a:ext>
            </a:extLst>
          </p:cNvPr>
          <p:cNvSpPr>
            <a:spLocks noGrp="1"/>
          </p:cNvSpPr>
          <p:nvPr>
            <p:ph type="title"/>
          </p:nvPr>
        </p:nvSpPr>
        <p:spPr/>
        <p:txBody>
          <a:bodyPr/>
          <a:lstStyle/>
          <a:p>
            <a:r>
              <a:rPr lang="nb-NO" dirty="0"/>
              <a:t>2017: Ny likestillings- og diskrimineringslov </a:t>
            </a:r>
          </a:p>
        </p:txBody>
      </p:sp>
      <p:sp>
        <p:nvSpPr>
          <p:cNvPr id="3" name="Plassholder for innhold 2">
            <a:extLst>
              <a:ext uri="{FF2B5EF4-FFF2-40B4-BE49-F238E27FC236}">
                <a16:creationId xmlns:a16="http://schemas.microsoft.com/office/drawing/2014/main" id="{06FD49C3-DD87-4102-84AF-A2A1B1A8E857}"/>
              </a:ext>
            </a:extLst>
          </p:cNvPr>
          <p:cNvSpPr>
            <a:spLocks noGrp="1"/>
          </p:cNvSpPr>
          <p:nvPr>
            <p:ph idx="1"/>
          </p:nvPr>
        </p:nvSpPr>
        <p:spPr/>
        <p:txBody>
          <a:bodyPr/>
          <a:lstStyle/>
          <a:p>
            <a:r>
              <a:rPr lang="nb-NO" dirty="0"/>
              <a:t>Loven utvider og går dypere enn lovene fra 2013.</a:t>
            </a:r>
          </a:p>
          <a:p>
            <a:r>
              <a:rPr lang="nb-NO" dirty="0"/>
              <a:t>Setter likhetstegn mellom likeverd og likestilling. Avviser at man skal få sette grenser for hvordan folk børe leve. Alle valg blir likeverdige.</a:t>
            </a:r>
          </a:p>
          <a:p>
            <a:r>
              <a:rPr lang="nb-NO" dirty="0"/>
              <a:t>Skoleverket inkluderes.</a:t>
            </a:r>
          </a:p>
          <a:p>
            <a:r>
              <a:rPr lang="nb-NO" dirty="0"/>
              <a:t>Innskjerping av arbeidsgivers rett til lovlig å forskjellsbehandle: Bare tillatt hvis denne egenskapen har avgjørende betydning for utøvelsen av arbeidet eller yrket.</a:t>
            </a:r>
          </a:p>
          <a:p>
            <a:r>
              <a:rPr lang="nb-NO" dirty="0"/>
              <a:t>Familien inkluderes</a:t>
            </a:r>
          </a:p>
        </p:txBody>
      </p:sp>
    </p:spTree>
    <p:extLst>
      <p:ext uri="{BB962C8B-B14F-4D97-AF65-F5344CB8AC3E}">
        <p14:creationId xmlns:p14="http://schemas.microsoft.com/office/powerpoint/2010/main" val="3857692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7EE8666-8E0C-443A-A62B-592E7190FC09}"/>
              </a:ext>
            </a:extLst>
          </p:cNvPr>
          <p:cNvSpPr>
            <a:spLocks noGrp="1"/>
          </p:cNvSpPr>
          <p:nvPr>
            <p:ph type="title"/>
          </p:nvPr>
        </p:nvSpPr>
        <p:spPr/>
        <p:txBody>
          <a:bodyPr/>
          <a:lstStyle/>
          <a:p>
            <a:r>
              <a:rPr lang="nb-NO" dirty="0"/>
              <a:t>Viktige paragrafer som viser utviklingen</a:t>
            </a:r>
          </a:p>
        </p:txBody>
      </p:sp>
      <p:sp>
        <p:nvSpPr>
          <p:cNvPr id="3" name="Plassholder for innhold 2">
            <a:extLst>
              <a:ext uri="{FF2B5EF4-FFF2-40B4-BE49-F238E27FC236}">
                <a16:creationId xmlns:a16="http://schemas.microsoft.com/office/drawing/2014/main" id="{8B03C425-6968-4E11-80FA-CA4F8ABBC40F}"/>
              </a:ext>
            </a:extLst>
          </p:cNvPr>
          <p:cNvSpPr>
            <a:spLocks noGrp="1"/>
          </p:cNvSpPr>
          <p:nvPr>
            <p:ph idx="1"/>
          </p:nvPr>
        </p:nvSpPr>
        <p:spPr/>
        <p:txBody>
          <a:bodyPr>
            <a:normAutofit fontScale="85000" lnSpcReduction="20000"/>
          </a:bodyPr>
          <a:lstStyle/>
          <a:p>
            <a:r>
              <a:rPr lang="nb-NO" dirty="0"/>
              <a:t>§1: Loven tar særlig sikte på å bedre kvinners og minoriteters stilling.</a:t>
            </a:r>
          </a:p>
          <a:p>
            <a:pPr lvl="1"/>
            <a:r>
              <a:rPr lang="nb-NO" dirty="0"/>
              <a:t>Lovens formål er å fremme likestilling og hindre diskriminering på grunn av kjønn, graviditet, permisjon ved fødsel eller adopsjon, omsorgsoppgaver, etnisitet, religion, livssyn, funksjonsnedsettelse, seksuell orientering, kjønnsidentitet, kjønnsuttrykk, alder og andre vesentlige forhold ved en person.</a:t>
            </a:r>
          </a:p>
          <a:p>
            <a:pPr lvl="1"/>
            <a:r>
              <a:rPr lang="nb-NO" dirty="0"/>
              <a:t>Med likestilling menes likeverd, like muligheter og like rettigheter. Likestilling forutsetter tilgjengelighet og tilrettelegging.</a:t>
            </a:r>
          </a:p>
          <a:p>
            <a:endParaRPr lang="nb-NO" dirty="0"/>
          </a:p>
          <a:p>
            <a:r>
              <a:rPr lang="nb-NO" dirty="0"/>
              <a:t>§2: Familien inkluderes i lovens virkeområde.</a:t>
            </a:r>
          </a:p>
          <a:p>
            <a:endParaRPr lang="nb-NO" dirty="0"/>
          </a:p>
          <a:p>
            <a:r>
              <a:rPr lang="nb-NO" dirty="0"/>
              <a:t>§9: Arbeidsgivers anledning til lovlig å forskjellsbehandle presiseres.</a:t>
            </a:r>
          </a:p>
          <a:p>
            <a:endParaRPr lang="nb-NO" dirty="0"/>
          </a:p>
          <a:p>
            <a:r>
              <a:rPr lang="nb-NO" dirty="0"/>
              <a:t>§27: I barnehager og skoler skal undervisningen bygge på formålet med 	loven.</a:t>
            </a:r>
          </a:p>
          <a:p>
            <a:endParaRPr lang="nb-NO" dirty="0"/>
          </a:p>
          <a:p>
            <a:endParaRPr lang="nb-NO" dirty="0"/>
          </a:p>
          <a:p>
            <a:endParaRPr lang="nb-NO" dirty="0"/>
          </a:p>
        </p:txBody>
      </p:sp>
    </p:spTree>
    <p:extLst>
      <p:ext uri="{BB962C8B-B14F-4D97-AF65-F5344CB8AC3E}">
        <p14:creationId xmlns:p14="http://schemas.microsoft.com/office/powerpoint/2010/main" val="4086241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17F0130-B53C-4AD5-A307-04C3D8F9F707}"/>
              </a:ext>
            </a:extLst>
          </p:cNvPr>
          <p:cNvSpPr>
            <a:spLocks noGrp="1"/>
          </p:cNvSpPr>
          <p:nvPr>
            <p:ph type="title"/>
          </p:nvPr>
        </p:nvSpPr>
        <p:spPr/>
        <p:txBody>
          <a:bodyPr/>
          <a:lstStyle/>
          <a:p>
            <a:r>
              <a:rPr lang="nb-NO" dirty="0"/>
              <a:t>Sommeren 2017</a:t>
            </a:r>
          </a:p>
        </p:txBody>
      </p:sp>
      <p:sp>
        <p:nvSpPr>
          <p:cNvPr id="3" name="Plassholder for innhold 2">
            <a:extLst>
              <a:ext uri="{FF2B5EF4-FFF2-40B4-BE49-F238E27FC236}">
                <a16:creationId xmlns:a16="http://schemas.microsoft.com/office/drawing/2014/main" id="{E168BFAA-C12B-45A4-BC46-916F22148F03}"/>
              </a:ext>
            </a:extLst>
          </p:cNvPr>
          <p:cNvSpPr>
            <a:spLocks noGrp="1"/>
          </p:cNvSpPr>
          <p:nvPr>
            <p:ph idx="1"/>
          </p:nvPr>
        </p:nvSpPr>
        <p:spPr/>
        <p:txBody>
          <a:bodyPr/>
          <a:lstStyle/>
          <a:p>
            <a:r>
              <a:rPr lang="nb-NO" dirty="0"/>
              <a:t>Prideparader og offentlig flagging av regnbueflagget. </a:t>
            </a:r>
          </a:p>
          <a:p>
            <a:r>
              <a:rPr lang="nb-NO" dirty="0"/>
              <a:t>Hva ønsker organisasjonen Fri?</a:t>
            </a:r>
          </a:p>
          <a:p>
            <a:pPr lvl="1"/>
            <a:r>
              <a:rPr lang="nb-NO" dirty="0"/>
              <a:t>Alle former for seksuelle relasjoner eller handlinger som er basert på respekt, likeverd og reelt samtykke er positivt.</a:t>
            </a:r>
          </a:p>
          <a:p>
            <a:pPr lvl="1"/>
            <a:r>
              <a:rPr lang="nb-NO" dirty="0"/>
              <a:t>Barn som bryter med samfunnets normer for kjønn skal få lov til å gjøre dette i trygge rammer og med støtte fra sine omgivelser.</a:t>
            </a:r>
          </a:p>
          <a:p>
            <a:pPr lvl="1"/>
            <a:r>
              <a:rPr lang="nb-NO" dirty="0"/>
              <a:t>Norsk love skal være tilpasset at mange barn vokser opp med andre familiekonstellasjoner enn mor og far, og at det kan være flere eller færre enn to voksne som tar ansvar for barnets oppvekst.</a:t>
            </a:r>
          </a:p>
        </p:txBody>
      </p:sp>
    </p:spTree>
    <p:extLst>
      <p:ext uri="{BB962C8B-B14F-4D97-AF65-F5344CB8AC3E}">
        <p14:creationId xmlns:p14="http://schemas.microsoft.com/office/powerpoint/2010/main" val="753541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85ADC63-6455-465C-B335-474710FF86FC}"/>
              </a:ext>
            </a:extLst>
          </p:cNvPr>
          <p:cNvSpPr>
            <a:spLocks noGrp="1"/>
          </p:cNvSpPr>
          <p:nvPr>
            <p:ph type="title"/>
          </p:nvPr>
        </p:nvSpPr>
        <p:spPr/>
        <p:txBody>
          <a:bodyPr/>
          <a:lstStyle/>
          <a:p>
            <a:r>
              <a:rPr lang="nb-NO" dirty="0"/>
              <a:t>Ekteskapslovens etiske konsekvenser</a:t>
            </a:r>
          </a:p>
        </p:txBody>
      </p:sp>
      <p:sp>
        <p:nvSpPr>
          <p:cNvPr id="3" name="Plassholder for innhold 2">
            <a:extLst>
              <a:ext uri="{FF2B5EF4-FFF2-40B4-BE49-F238E27FC236}">
                <a16:creationId xmlns:a16="http://schemas.microsoft.com/office/drawing/2014/main" id="{D4D652E6-993F-4756-AD99-34C3586E40B0}"/>
              </a:ext>
            </a:extLst>
          </p:cNvPr>
          <p:cNvSpPr>
            <a:spLocks noGrp="1"/>
          </p:cNvSpPr>
          <p:nvPr>
            <p:ph idx="1"/>
          </p:nvPr>
        </p:nvSpPr>
        <p:spPr/>
        <p:txBody>
          <a:bodyPr/>
          <a:lstStyle/>
          <a:p>
            <a:r>
              <a:rPr lang="nb-NO" dirty="0"/>
              <a:t>Medmor</a:t>
            </a:r>
          </a:p>
          <a:p>
            <a:r>
              <a:rPr lang="nb-NO" dirty="0"/>
              <a:t>Surrogati</a:t>
            </a:r>
          </a:p>
          <a:p>
            <a:r>
              <a:rPr lang="nb-NO" dirty="0"/>
              <a:t>Eggdonasjon</a:t>
            </a:r>
          </a:p>
          <a:p>
            <a:r>
              <a:rPr lang="nb-NO" dirty="0"/>
              <a:t>Flere juridiske foreldre</a:t>
            </a:r>
          </a:p>
          <a:p>
            <a:r>
              <a:rPr lang="nb-NO" dirty="0"/>
              <a:t>Assistert befuktning for enslige</a:t>
            </a:r>
          </a:p>
        </p:txBody>
      </p:sp>
    </p:spTree>
    <p:extLst>
      <p:ext uri="{BB962C8B-B14F-4D97-AF65-F5344CB8AC3E}">
        <p14:creationId xmlns:p14="http://schemas.microsoft.com/office/powerpoint/2010/main" val="3037034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4BC314-451F-4E0F-B214-EE5652EF1956}"/>
              </a:ext>
            </a:extLst>
          </p:cNvPr>
          <p:cNvSpPr>
            <a:spLocks noGrp="1"/>
          </p:cNvSpPr>
          <p:nvPr>
            <p:ph type="title"/>
          </p:nvPr>
        </p:nvSpPr>
        <p:spPr/>
        <p:txBody>
          <a:bodyPr/>
          <a:lstStyle/>
          <a:p>
            <a:r>
              <a:rPr lang="nb-NO" dirty="0"/>
              <a:t>Teologiske konsekvenser</a:t>
            </a:r>
          </a:p>
        </p:txBody>
      </p:sp>
      <p:sp>
        <p:nvSpPr>
          <p:cNvPr id="3" name="Plassholder for innhold 2">
            <a:extLst>
              <a:ext uri="{FF2B5EF4-FFF2-40B4-BE49-F238E27FC236}">
                <a16:creationId xmlns:a16="http://schemas.microsoft.com/office/drawing/2014/main" id="{393E5A19-1C9A-44E3-9C86-9C20533F3B26}"/>
              </a:ext>
            </a:extLst>
          </p:cNvPr>
          <p:cNvSpPr>
            <a:spLocks noGrp="1"/>
          </p:cNvSpPr>
          <p:nvPr>
            <p:ph idx="1"/>
          </p:nvPr>
        </p:nvSpPr>
        <p:spPr/>
        <p:txBody>
          <a:bodyPr/>
          <a:lstStyle/>
          <a:p>
            <a:r>
              <a:rPr lang="nb-NO" dirty="0"/>
              <a:t>Sokneprest Tone Marie Falch:</a:t>
            </a:r>
          </a:p>
          <a:p>
            <a:pPr marL="0" indent="0">
              <a:buNone/>
            </a:pPr>
            <a:r>
              <a:rPr lang="nb-NO" dirty="0"/>
              <a:t>Liturgien gjenspeiler en revolusjon i Kirken når det gjelder menneskesyn og gudsbilde.</a:t>
            </a:r>
          </a:p>
          <a:p>
            <a:pPr marL="0" indent="0">
              <a:buNone/>
            </a:pPr>
            <a:r>
              <a:rPr lang="nb-NO" dirty="0"/>
              <a:t>Skeiv teori inntar også kirken, se hva som skjer i Sverige. Gud som Far blir vanskelig å forholde seg til. Man krever at kirken skal være kjønnsinkluderende.</a:t>
            </a:r>
          </a:p>
          <a:p>
            <a:pPr marL="0" indent="0">
              <a:buNone/>
            </a:pPr>
            <a:r>
              <a:rPr lang="nb-NO" dirty="0"/>
              <a:t>Kirken må utvikle sin rosa kompetanse</a:t>
            </a:r>
          </a:p>
          <a:p>
            <a:pPr marL="0" indent="0">
              <a:buNone/>
            </a:pPr>
            <a:r>
              <a:rPr lang="nb-NO" dirty="0"/>
              <a:t>Gud er ikke en statisk Gud, heller ikke på det moralske området.</a:t>
            </a:r>
          </a:p>
          <a:p>
            <a:pPr marL="0" indent="0">
              <a:buNone/>
            </a:pPr>
            <a:r>
              <a:rPr lang="nb-NO" dirty="0"/>
              <a:t>Kjønn er bare sex, og sex er ikke underlagt moralske vurderinger.</a:t>
            </a:r>
          </a:p>
        </p:txBody>
      </p:sp>
    </p:spTree>
    <p:extLst>
      <p:ext uri="{BB962C8B-B14F-4D97-AF65-F5344CB8AC3E}">
        <p14:creationId xmlns:p14="http://schemas.microsoft.com/office/powerpoint/2010/main" val="657278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B6E3477-783D-4196-9FAB-7C16CEF17EDA}"/>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B5FEED04-B658-4744-AD71-9B0C48CEA2C6}"/>
              </a:ext>
            </a:extLst>
          </p:cNvPr>
          <p:cNvSpPr>
            <a:spLocks noGrp="1"/>
          </p:cNvSpPr>
          <p:nvPr>
            <p:ph idx="1"/>
          </p:nvPr>
        </p:nvSpPr>
        <p:spPr/>
        <p:txBody>
          <a:bodyPr/>
          <a:lstStyle/>
          <a:p>
            <a:endParaRPr lang="nb-NO"/>
          </a:p>
        </p:txBody>
      </p:sp>
    </p:spTree>
    <p:extLst>
      <p:ext uri="{BB962C8B-B14F-4D97-AF65-F5344CB8AC3E}">
        <p14:creationId xmlns:p14="http://schemas.microsoft.com/office/powerpoint/2010/main" val="3872807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DA7B98A-C772-4122-903F-109BA83F57CC}"/>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E24B40E3-245B-45B9-A706-F40A21D8EC80}"/>
              </a:ext>
            </a:extLst>
          </p:cNvPr>
          <p:cNvSpPr>
            <a:spLocks noGrp="1"/>
          </p:cNvSpPr>
          <p:nvPr>
            <p:ph idx="1"/>
          </p:nvPr>
        </p:nvSpPr>
        <p:spPr/>
        <p:txBody>
          <a:bodyPr/>
          <a:lstStyle/>
          <a:p>
            <a:endParaRPr lang="nb-NO" dirty="0"/>
          </a:p>
        </p:txBody>
      </p:sp>
    </p:spTree>
    <p:extLst>
      <p:ext uri="{BB962C8B-B14F-4D97-AF65-F5344CB8AC3E}">
        <p14:creationId xmlns:p14="http://schemas.microsoft.com/office/powerpoint/2010/main" val="310192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F83C6B1-171E-44E3-A753-D6179992A144}"/>
              </a:ext>
            </a:extLst>
          </p:cNvPr>
          <p:cNvSpPr>
            <a:spLocks noGrp="1"/>
          </p:cNvSpPr>
          <p:nvPr>
            <p:ph type="title"/>
          </p:nvPr>
        </p:nvSpPr>
        <p:spPr/>
        <p:txBody>
          <a:bodyPr/>
          <a:lstStyle/>
          <a:p>
            <a:r>
              <a:rPr lang="nb-NO" dirty="0"/>
              <a:t>Endring fra partnerskapsloven:</a:t>
            </a:r>
            <a:br>
              <a:rPr lang="nb-NO" dirty="0"/>
            </a:br>
            <a:endParaRPr lang="nb-NO" dirty="0"/>
          </a:p>
        </p:txBody>
      </p:sp>
      <p:sp>
        <p:nvSpPr>
          <p:cNvPr id="3" name="Plassholder for innhold 2">
            <a:extLst>
              <a:ext uri="{FF2B5EF4-FFF2-40B4-BE49-F238E27FC236}">
                <a16:creationId xmlns:a16="http://schemas.microsoft.com/office/drawing/2014/main" id="{4CB60FD8-7347-42E0-97AD-DBFE7E908FF8}"/>
              </a:ext>
            </a:extLst>
          </p:cNvPr>
          <p:cNvSpPr>
            <a:spLocks noGrp="1"/>
          </p:cNvSpPr>
          <p:nvPr>
            <p:ph idx="1"/>
          </p:nvPr>
        </p:nvSpPr>
        <p:spPr/>
        <p:txBody>
          <a:bodyPr/>
          <a:lstStyle/>
          <a:p>
            <a:r>
              <a:rPr lang="nb-NO" dirty="0"/>
              <a:t>Lovendringen gir lesbiske og homofile rett til å inngå ekteskap i likhet med heterofile. Fra samme dato er lesbiske samboere og ektefeller gitt rett til å bli vurdert for assistert befruktning. Biologisk mors ektefelle/samboer får status medmor hvis enkelte vilkår er oppfylt.</a:t>
            </a:r>
          </a:p>
          <a:p>
            <a:endParaRPr lang="nb-NO" dirty="0"/>
          </a:p>
        </p:txBody>
      </p:sp>
    </p:spTree>
    <p:extLst>
      <p:ext uri="{BB962C8B-B14F-4D97-AF65-F5344CB8AC3E}">
        <p14:creationId xmlns:p14="http://schemas.microsoft.com/office/powerpoint/2010/main" val="2461387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E00B4D-0D9B-433A-8C40-9AEF381B099A}"/>
              </a:ext>
            </a:extLst>
          </p:cNvPr>
          <p:cNvSpPr>
            <a:spLocks noGrp="1"/>
          </p:cNvSpPr>
          <p:nvPr>
            <p:ph type="title"/>
          </p:nvPr>
        </p:nvSpPr>
        <p:spPr/>
        <p:txBody>
          <a:bodyPr/>
          <a:lstStyle/>
          <a:p>
            <a:r>
              <a:rPr lang="nb-NO" dirty="0"/>
              <a:t>Ekteskapslovens viktigste konsekvens</a:t>
            </a:r>
          </a:p>
        </p:txBody>
      </p:sp>
      <p:sp>
        <p:nvSpPr>
          <p:cNvPr id="3" name="Plassholder for innhold 2">
            <a:extLst>
              <a:ext uri="{FF2B5EF4-FFF2-40B4-BE49-F238E27FC236}">
                <a16:creationId xmlns:a16="http://schemas.microsoft.com/office/drawing/2014/main" id="{AF9AD550-4C11-47B6-83AB-320D52AE3B9C}"/>
              </a:ext>
            </a:extLst>
          </p:cNvPr>
          <p:cNvSpPr>
            <a:spLocks noGrp="1"/>
          </p:cNvSpPr>
          <p:nvPr>
            <p:ph idx="1"/>
          </p:nvPr>
        </p:nvSpPr>
        <p:spPr/>
        <p:txBody>
          <a:bodyPr/>
          <a:lstStyle/>
          <a:p>
            <a:r>
              <a:rPr lang="nb-NO" dirty="0"/>
              <a:t>Far skrives ut av historien.</a:t>
            </a:r>
          </a:p>
          <a:p>
            <a:r>
              <a:rPr lang="nb-NO" dirty="0"/>
              <a:t>Stortinget vedtok i prinsippet at ingen barn har behov for en far.</a:t>
            </a:r>
          </a:p>
          <a:p>
            <a:r>
              <a:rPr lang="nb-NO" dirty="0"/>
              <a:t>Kjønn blir overflødig</a:t>
            </a:r>
          </a:p>
          <a:p>
            <a:r>
              <a:rPr lang="nb-NO" dirty="0"/>
              <a:t>Kjønnets egenskaper gjøres til et resultat av sosialisering, ingen egenskaper, maskuline eller feminine, kan lenger knyttes til kjønnet. Barn trenger derfor ikke en maskulin rollemodell.</a:t>
            </a:r>
          </a:p>
          <a:p>
            <a:r>
              <a:rPr lang="nb-NO" dirty="0"/>
              <a:t>Begrepet legning må bort, da det innebærer at barn kan trenge en rollemodell et likekjønnet ekteskap ikke kan gi dem.</a:t>
            </a:r>
          </a:p>
        </p:txBody>
      </p:sp>
    </p:spTree>
    <p:extLst>
      <p:ext uri="{BB962C8B-B14F-4D97-AF65-F5344CB8AC3E}">
        <p14:creationId xmlns:p14="http://schemas.microsoft.com/office/powerpoint/2010/main" val="1398808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C5B2FAA-4F8E-453E-ABFC-1CB8925FC032}"/>
              </a:ext>
            </a:extLst>
          </p:cNvPr>
          <p:cNvSpPr>
            <a:spLocks noGrp="1"/>
          </p:cNvSpPr>
          <p:nvPr>
            <p:ph type="title"/>
          </p:nvPr>
        </p:nvSpPr>
        <p:spPr/>
        <p:txBody>
          <a:bodyPr/>
          <a:lstStyle/>
          <a:p>
            <a:r>
              <a:rPr lang="nb-NO" dirty="0"/>
              <a:t>Skeiv teori blir en del av vår virkelighet</a:t>
            </a:r>
          </a:p>
        </p:txBody>
      </p:sp>
      <p:sp>
        <p:nvSpPr>
          <p:cNvPr id="3" name="Plassholder for innhold 2">
            <a:extLst>
              <a:ext uri="{FF2B5EF4-FFF2-40B4-BE49-F238E27FC236}">
                <a16:creationId xmlns:a16="http://schemas.microsoft.com/office/drawing/2014/main" id="{ECB155FC-4868-4014-BC6E-510D37AF2C87}"/>
              </a:ext>
            </a:extLst>
          </p:cNvPr>
          <p:cNvSpPr>
            <a:spLocks noGrp="1"/>
          </p:cNvSpPr>
          <p:nvPr>
            <p:ph idx="1"/>
          </p:nvPr>
        </p:nvSpPr>
        <p:spPr/>
        <p:txBody>
          <a:bodyPr/>
          <a:lstStyle/>
          <a:p>
            <a:r>
              <a:rPr lang="nb-NO" dirty="0"/>
              <a:t>Avviser tanken om legning, kjønn og normer for samliv. Alt er tillatt og godt så lenge det finner sted frivillig.</a:t>
            </a:r>
          </a:p>
          <a:p>
            <a:r>
              <a:rPr lang="nb-NO" dirty="0"/>
              <a:t>Ble først avvist av homofiles organisasjoner, men «tvang» seg etter hvert fram. Homofiles rett til barn er årsak.</a:t>
            </a:r>
          </a:p>
          <a:p>
            <a:r>
              <a:rPr lang="nb-NO" dirty="0"/>
              <a:t>Påvirker samfunnet ideologisk, etisk og teologisk.</a:t>
            </a:r>
          </a:p>
        </p:txBody>
      </p:sp>
    </p:spTree>
    <p:extLst>
      <p:ext uri="{BB962C8B-B14F-4D97-AF65-F5344CB8AC3E}">
        <p14:creationId xmlns:p14="http://schemas.microsoft.com/office/powerpoint/2010/main" val="3999930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B46F820-C6CF-40FA-A91B-396F7529CE41}"/>
              </a:ext>
            </a:extLst>
          </p:cNvPr>
          <p:cNvSpPr>
            <a:spLocks noGrp="1"/>
          </p:cNvSpPr>
          <p:nvPr>
            <p:ph type="title"/>
          </p:nvPr>
        </p:nvSpPr>
        <p:spPr/>
        <p:txBody>
          <a:bodyPr/>
          <a:lstStyle/>
          <a:p>
            <a:r>
              <a:rPr lang="nb-NO" dirty="0"/>
              <a:t>Ideologisk påvirkning</a:t>
            </a:r>
          </a:p>
        </p:txBody>
      </p:sp>
      <p:sp>
        <p:nvSpPr>
          <p:cNvPr id="3" name="Plassholder for innhold 2">
            <a:extLst>
              <a:ext uri="{FF2B5EF4-FFF2-40B4-BE49-F238E27FC236}">
                <a16:creationId xmlns:a16="http://schemas.microsoft.com/office/drawing/2014/main" id="{B81EE4A3-D23A-4F25-97E3-74923E985915}"/>
              </a:ext>
            </a:extLst>
          </p:cNvPr>
          <p:cNvSpPr>
            <a:spLocks noGrp="1"/>
          </p:cNvSpPr>
          <p:nvPr>
            <p:ph idx="1"/>
          </p:nvPr>
        </p:nvSpPr>
        <p:spPr/>
        <p:txBody>
          <a:bodyPr>
            <a:normAutofit fontScale="92500" lnSpcReduction="20000"/>
          </a:bodyPr>
          <a:lstStyle/>
          <a:p>
            <a:r>
              <a:rPr lang="nb-NO" dirty="0"/>
              <a:t>Vårt lovverk knyttet til de emner som omfatter kjønn, seksualitet og samliv har blitt endret til å stemme overens med skeiv teoris virkelighetsoppfatning.</a:t>
            </a:r>
          </a:p>
          <a:p>
            <a:r>
              <a:rPr lang="nb-NO" dirty="0"/>
              <a:t>Lov om forbud mot diskriminering på grunn av </a:t>
            </a:r>
            <a:r>
              <a:rPr lang="nb-NO" b="1" dirty="0"/>
              <a:t>seksuell orientering, kjønnsidentitet og kjønnsuttrykk</a:t>
            </a:r>
            <a:r>
              <a:rPr lang="nb-NO" dirty="0"/>
              <a:t> vedtas i 2013.</a:t>
            </a:r>
          </a:p>
          <a:p>
            <a:r>
              <a:rPr lang="nb-NO" dirty="0"/>
              <a:t>LHBT-personer ble definert som sårbare grupper som krevde ekstra vern.</a:t>
            </a:r>
          </a:p>
          <a:p>
            <a:pPr marL="0" indent="0">
              <a:buNone/>
            </a:pPr>
            <a:endParaRPr lang="nb-NO" dirty="0"/>
          </a:p>
          <a:p>
            <a:r>
              <a:rPr lang="nb-NO" b="1" i="1" dirty="0"/>
              <a:t>Forbud mot trakassering:</a:t>
            </a:r>
          </a:p>
          <a:p>
            <a:r>
              <a:rPr lang="nb-NO" dirty="0"/>
              <a:t>Trakassering på grunn av seksuell orientering, kjønnsidentitet eller kjønnsuttrykk er forbudt. Med trakassering menes handlinger, unnlatelser eller ytringer som virker eller har til formål å virke krenkende, skremmende, fiendtlige, nedverdigende eller ydmykende.</a:t>
            </a:r>
          </a:p>
          <a:p>
            <a:endParaRPr lang="nb-NO" dirty="0"/>
          </a:p>
        </p:txBody>
      </p:sp>
    </p:spTree>
    <p:extLst>
      <p:ext uri="{BB962C8B-B14F-4D97-AF65-F5344CB8AC3E}">
        <p14:creationId xmlns:p14="http://schemas.microsoft.com/office/powerpoint/2010/main" val="3134969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1E5DA2C-10C6-4282-BD8B-098C0325C8AA}"/>
              </a:ext>
            </a:extLst>
          </p:cNvPr>
          <p:cNvSpPr>
            <a:spLocks noGrp="1"/>
          </p:cNvSpPr>
          <p:nvPr>
            <p:ph type="title"/>
          </p:nvPr>
        </p:nvSpPr>
        <p:spPr/>
        <p:txBody>
          <a:bodyPr/>
          <a:lstStyle/>
          <a:p>
            <a:r>
              <a:rPr lang="nb-NO" dirty="0"/>
              <a:t>Husleieloven</a:t>
            </a:r>
          </a:p>
        </p:txBody>
      </p:sp>
      <p:sp>
        <p:nvSpPr>
          <p:cNvPr id="3" name="Plassholder for innhold 2">
            <a:extLst>
              <a:ext uri="{FF2B5EF4-FFF2-40B4-BE49-F238E27FC236}">
                <a16:creationId xmlns:a16="http://schemas.microsoft.com/office/drawing/2014/main" id="{A849A3C6-D666-4261-B93F-33A8B3B06E5F}"/>
              </a:ext>
            </a:extLst>
          </p:cNvPr>
          <p:cNvSpPr>
            <a:spLocks noGrp="1"/>
          </p:cNvSpPr>
          <p:nvPr>
            <p:ph idx="1"/>
          </p:nvPr>
        </p:nvSpPr>
        <p:spPr/>
        <p:txBody>
          <a:bodyPr/>
          <a:lstStyle/>
          <a:p>
            <a:r>
              <a:rPr lang="nb-NO" dirty="0"/>
              <a:t>Ordlyden endret seg: </a:t>
            </a:r>
          </a:p>
          <a:p>
            <a:r>
              <a:rPr lang="nb-NO" dirty="0"/>
              <a:t>Fra legning, </a:t>
            </a:r>
          </a:p>
          <a:p>
            <a:r>
              <a:rPr lang="nb-NO" dirty="0"/>
              <a:t>til homofil orientering </a:t>
            </a:r>
          </a:p>
          <a:p>
            <a:r>
              <a:rPr lang="nb-NO" dirty="0"/>
              <a:t>til seksuell orientering, kjønnsidentitet og kjønnsuttrykk.</a:t>
            </a:r>
          </a:p>
        </p:txBody>
      </p:sp>
    </p:spTree>
    <p:extLst>
      <p:ext uri="{BB962C8B-B14F-4D97-AF65-F5344CB8AC3E}">
        <p14:creationId xmlns:p14="http://schemas.microsoft.com/office/powerpoint/2010/main" val="4060895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6E08556-AD45-4E27-9835-BFE37641364C}"/>
              </a:ext>
            </a:extLst>
          </p:cNvPr>
          <p:cNvSpPr>
            <a:spLocks noGrp="1"/>
          </p:cNvSpPr>
          <p:nvPr>
            <p:ph type="title"/>
          </p:nvPr>
        </p:nvSpPr>
        <p:spPr/>
        <p:txBody>
          <a:bodyPr/>
          <a:lstStyle/>
          <a:p>
            <a:r>
              <a:rPr lang="nb-NO" dirty="0"/>
              <a:t>Barnevernet</a:t>
            </a:r>
          </a:p>
        </p:txBody>
      </p:sp>
      <p:sp>
        <p:nvSpPr>
          <p:cNvPr id="3" name="Plassholder for innhold 2">
            <a:extLst>
              <a:ext uri="{FF2B5EF4-FFF2-40B4-BE49-F238E27FC236}">
                <a16:creationId xmlns:a16="http://schemas.microsoft.com/office/drawing/2014/main" id="{15CC9BD1-BFE2-4F03-9F65-5309C9C90AE0}"/>
              </a:ext>
            </a:extLst>
          </p:cNvPr>
          <p:cNvSpPr>
            <a:spLocks noGrp="1"/>
          </p:cNvSpPr>
          <p:nvPr>
            <p:ph idx="1"/>
          </p:nvPr>
        </p:nvSpPr>
        <p:spPr/>
        <p:txBody>
          <a:bodyPr/>
          <a:lstStyle/>
          <a:p>
            <a:r>
              <a:rPr lang="nb-NO" dirty="0"/>
              <a:t>2013: SVs Inga Marthe Thorkildsen</a:t>
            </a:r>
          </a:p>
          <a:p>
            <a:r>
              <a:rPr lang="nb-NO" dirty="0"/>
              <a:t>Introduserte et nytt prinsipp </a:t>
            </a:r>
            <a:r>
              <a:rPr lang="nb-NO"/>
              <a:t>i barnevernet:</a:t>
            </a:r>
            <a:endParaRPr lang="nb-NO" dirty="0"/>
          </a:p>
          <a:p>
            <a:r>
              <a:rPr lang="nb-NO" dirty="0"/>
              <a:t>«Det biologiske prinsipp skal ikke hindre barn i å vokse opp i omgivelser som ikke støtter barnets utvikling.»</a:t>
            </a:r>
          </a:p>
          <a:p>
            <a:r>
              <a:rPr lang="nb-NO" dirty="0"/>
              <a:t>«Hensynet til barnet er blitt for svakt, hensynet til foreldrene for sterkt.»</a:t>
            </a:r>
          </a:p>
        </p:txBody>
      </p:sp>
    </p:spTree>
    <p:extLst>
      <p:ext uri="{BB962C8B-B14F-4D97-AF65-F5344CB8AC3E}">
        <p14:creationId xmlns:p14="http://schemas.microsoft.com/office/powerpoint/2010/main" val="4054444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5301B27-DCAF-40F6-A507-242F7F2292F9}"/>
              </a:ext>
            </a:extLst>
          </p:cNvPr>
          <p:cNvSpPr>
            <a:spLocks noGrp="1"/>
          </p:cNvSpPr>
          <p:nvPr>
            <p:ph type="title"/>
          </p:nvPr>
        </p:nvSpPr>
        <p:spPr/>
        <p:txBody>
          <a:bodyPr/>
          <a:lstStyle/>
          <a:p>
            <a:r>
              <a:rPr lang="nb-NO" dirty="0"/>
              <a:t>2016: Lov om juridisk kjønn</a:t>
            </a:r>
          </a:p>
        </p:txBody>
      </p:sp>
      <p:sp>
        <p:nvSpPr>
          <p:cNvPr id="3" name="Plassholder for innhold 2">
            <a:extLst>
              <a:ext uri="{FF2B5EF4-FFF2-40B4-BE49-F238E27FC236}">
                <a16:creationId xmlns:a16="http://schemas.microsoft.com/office/drawing/2014/main" id="{B7342304-FA77-478B-8994-1EB6F1AB624F}"/>
              </a:ext>
            </a:extLst>
          </p:cNvPr>
          <p:cNvSpPr>
            <a:spLocks noGrp="1"/>
          </p:cNvSpPr>
          <p:nvPr>
            <p:ph idx="1"/>
          </p:nvPr>
        </p:nvSpPr>
        <p:spPr/>
        <p:txBody>
          <a:bodyPr/>
          <a:lstStyle/>
          <a:p>
            <a:r>
              <a:rPr lang="nb-NO" dirty="0"/>
              <a:t>Barn som har fylt 16 år kan selv søke om endring av juridisk kjønn.</a:t>
            </a:r>
          </a:p>
          <a:p>
            <a:r>
              <a:rPr lang="nb-NO" dirty="0"/>
              <a:t>Barn mellom 6 og 16 år må søke om endring av juridisk kjønn sammen med den eller de som har foreldreansvar for barnet. Dersom foreldre har felles foreldreansvar, men søknaden fremmes sammen med bare en av dem, kan det juridiske kjønnet likevel endres dersom dette er til barnets beste.</a:t>
            </a:r>
          </a:p>
          <a:p>
            <a:endParaRPr lang="nb-NO" dirty="0"/>
          </a:p>
          <a:p>
            <a:r>
              <a:rPr lang="nb-NO" dirty="0"/>
              <a:t>Jusprofessor Anne Hellum: Jeg er i sterk tvil om en lov som kun godtar to kjønn lar seg forsvare i lys av loven mot diskriminering på grunnlag av seksuell orientering og kjønnsuttrykk. </a:t>
            </a:r>
          </a:p>
        </p:txBody>
      </p:sp>
    </p:spTree>
    <p:extLst>
      <p:ext uri="{BB962C8B-B14F-4D97-AF65-F5344CB8AC3E}">
        <p14:creationId xmlns:p14="http://schemas.microsoft.com/office/powerpoint/2010/main" val="3280851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4F10B1D-6188-437D-B391-D91A68D8AC4E}"/>
              </a:ext>
            </a:extLst>
          </p:cNvPr>
          <p:cNvSpPr>
            <a:spLocks noGrp="1"/>
          </p:cNvSpPr>
          <p:nvPr>
            <p:ph type="title"/>
          </p:nvPr>
        </p:nvSpPr>
        <p:spPr/>
        <p:txBody>
          <a:bodyPr/>
          <a:lstStyle/>
          <a:p>
            <a:r>
              <a:rPr lang="nb-NO" dirty="0"/>
              <a:t>Bent Høie:</a:t>
            </a:r>
          </a:p>
        </p:txBody>
      </p:sp>
      <p:sp>
        <p:nvSpPr>
          <p:cNvPr id="3" name="Plassholder for innhold 2">
            <a:extLst>
              <a:ext uri="{FF2B5EF4-FFF2-40B4-BE49-F238E27FC236}">
                <a16:creationId xmlns:a16="http://schemas.microsoft.com/office/drawing/2014/main" id="{C1446D48-D3EF-4C90-9F89-BC5938911ACA}"/>
              </a:ext>
            </a:extLst>
          </p:cNvPr>
          <p:cNvSpPr>
            <a:spLocks noGrp="1"/>
          </p:cNvSpPr>
          <p:nvPr>
            <p:ph idx="1"/>
          </p:nvPr>
        </p:nvSpPr>
        <p:spPr/>
        <p:txBody>
          <a:bodyPr/>
          <a:lstStyle/>
          <a:p>
            <a:r>
              <a:rPr lang="nb-NO" dirty="0"/>
              <a:t>Den holdningen du gir uttrykk for, er nettopp den type holdninger som vi skal bekjempe og skal få vekk med dette lovverket.</a:t>
            </a:r>
          </a:p>
          <a:p>
            <a:endParaRPr lang="nb-NO" dirty="0"/>
          </a:p>
          <a:p>
            <a:r>
              <a:rPr lang="nb-NO" dirty="0"/>
              <a:t>Venstres Kjetil </a:t>
            </a:r>
            <a:r>
              <a:rPr lang="nb-NO" dirty="0" err="1"/>
              <a:t>Kjenseth</a:t>
            </a:r>
            <a:r>
              <a:rPr lang="nb-NO" dirty="0"/>
              <a:t>:</a:t>
            </a:r>
          </a:p>
          <a:p>
            <a:r>
              <a:rPr lang="nb-NO" dirty="0"/>
              <a:t>Inntil i dag har vi i Norge begått systematiske brudd på menneskerettighetene.</a:t>
            </a:r>
          </a:p>
          <a:p>
            <a:endParaRPr lang="nb-NO" dirty="0"/>
          </a:p>
          <a:p>
            <a:r>
              <a:rPr lang="nb-NO" dirty="0"/>
              <a:t>Hvorfor fører en slik lov til slike angrep på meningsmotstandere?</a:t>
            </a:r>
          </a:p>
        </p:txBody>
      </p:sp>
    </p:spTree>
    <p:extLst>
      <p:ext uri="{BB962C8B-B14F-4D97-AF65-F5344CB8AC3E}">
        <p14:creationId xmlns:p14="http://schemas.microsoft.com/office/powerpoint/2010/main" val="373573314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988</Words>
  <Application>Microsoft Office PowerPoint</Application>
  <PresentationFormat>Widescreen</PresentationFormat>
  <Paragraphs>87</Paragraphs>
  <Slides>18</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18</vt:i4>
      </vt:variant>
    </vt:vector>
  </HeadingPairs>
  <TitlesOfParts>
    <vt:vector size="22" baseType="lpstr">
      <vt:lpstr>Arial</vt:lpstr>
      <vt:lpstr>Calibri</vt:lpstr>
      <vt:lpstr>Calibri Light</vt:lpstr>
      <vt:lpstr>Office-tema</vt:lpstr>
      <vt:lpstr>Samlivsrevolusjonen </vt:lpstr>
      <vt:lpstr>Endring fra partnerskapsloven: </vt:lpstr>
      <vt:lpstr>Ekteskapslovens viktigste konsekvens</vt:lpstr>
      <vt:lpstr>Skeiv teori blir en del av vår virkelighet</vt:lpstr>
      <vt:lpstr>Ideologisk påvirkning</vt:lpstr>
      <vt:lpstr>Husleieloven</vt:lpstr>
      <vt:lpstr>Barnevernet</vt:lpstr>
      <vt:lpstr>2016: Lov om juridisk kjønn</vt:lpstr>
      <vt:lpstr>Bent Høie:</vt:lpstr>
      <vt:lpstr>2017: En norsk handlingsplan mot diskriminering</vt:lpstr>
      <vt:lpstr>Redd Barna: Rettana til LHBTI-barn i Norge</vt:lpstr>
      <vt:lpstr>2017: Ny likestillings- og diskrimineringslov </vt:lpstr>
      <vt:lpstr>Viktige paragrafer som viser utviklingen</vt:lpstr>
      <vt:lpstr>Sommeren 2017</vt:lpstr>
      <vt:lpstr>Ekteskapslovens etiske konsekvenser</vt:lpstr>
      <vt:lpstr>Teologiske konsekvenser</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Samlivsrevolusjonen</dc:title>
  <dc:creator>Kjell Skartveit</dc:creator>
  <cp:lastModifiedBy>Kjell Skartveit</cp:lastModifiedBy>
  <cp:revision>29</cp:revision>
  <dcterms:created xsi:type="dcterms:W3CDTF">2017-12-12T19:33:43Z</dcterms:created>
  <dcterms:modified xsi:type="dcterms:W3CDTF">2018-04-19T16:50:27Z</dcterms:modified>
</cp:coreProperties>
</file>