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71" r:id="rId15"/>
    <p:sldId id="272" r:id="rId16"/>
    <p:sldId id="274" r:id="rId17"/>
    <p:sldId id="275" r:id="rId18"/>
    <p:sldId id="276" r:id="rId19"/>
    <p:sldId id="277" r:id="rId2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10" autoAdjust="0"/>
  </p:normalViewPr>
  <p:slideViewPr>
    <p:cSldViewPr>
      <p:cViewPr varScale="1">
        <p:scale>
          <a:sx n="80" d="100"/>
          <a:sy n="80" d="100"/>
        </p:scale>
        <p:origin x="4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511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5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48800"/>
            <a:ext cx="295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1BBBDB-6AFF-4C6E-B34C-A8B08C23C5D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26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1653B-FAFF-45E2-A9F3-11BECCCF9C5C}" type="datetimeFigureOut">
              <a:rPr lang="nb-NO" smtClean="0"/>
              <a:t>26.10.2019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15ECC-968A-408F-896B-EEBF6FCB57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695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3F01-6891-4DD7-BA2D-3F8B1047A6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626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DABDE-6602-4A60-8DE4-548558E1892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01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8A0A6-0430-4355-913B-BAE9D568DC3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548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4"/>
            <a:r>
              <a:rPr lang="nb-NO" noProof="0" dirty="0"/>
              <a:t>Fifth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110EB-CC2E-4C40-8641-236DEA64B66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957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C45E4-8A09-4497-BF59-B588068409A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163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99E96-00F6-43F6-9AED-7777C509CD7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248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2B55-BF39-4186-A0CE-6B3122F69D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51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325AA-F2DC-4A89-9A07-857B9B61C93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303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7DC89-769B-43E3-A84E-93E7C02CB56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43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2E264-3EC0-413B-8B1E-7634E3BF3B5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9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8E33-DF6A-4DF9-9701-6FE0EC4B372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641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225411B-EF04-40EA-92D2-260E53C727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4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245508"/>
            <a:ext cx="7772400" cy="1368152"/>
          </a:xfrm>
        </p:spPr>
        <p:txBody>
          <a:bodyPr/>
          <a:lstStyle/>
          <a:p>
            <a:r>
              <a:rPr lang="nb-NO" altLang="nb-NO" noProof="0" dirty="0"/>
              <a:t>Skapelse og skapelseskritikk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7360" y="2924944"/>
            <a:ext cx="6400800" cy="1752600"/>
          </a:xfrm>
        </p:spPr>
        <p:txBody>
          <a:bodyPr/>
          <a:lstStyle/>
          <a:p>
            <a:r>
              <a:rPr lang="nb-NO" altLang="nb-NO" noProof="0" dirty="0"/>
              <a:t>FBB, Fjellhaug 30. oktober 2019</a:t>
            </a:r>
          </a:p>
          <a:p>
            <a:r>
              <a:rPr lang="nb-NO" altLang="nb-NO" noProof="0" dirty="0"/>
              <a:t>Knut Alfsvåg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FB5392-96FB-478E-804B-EA765EA6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Den store protesten:</a:t>
            </a:r>
            <a:r>
              <a:rPr lang="nb-NO" baseline="0" dirty="0"/>
              <a:t> Den lutherske reformasjon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8EE7FA-2322-4953-BFD9-A024AA2B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Gud: Det uerkjennbare orienteringspunkt</a:t>
            </a:r>
          </a:p>
          <a:p>
            <a:pPr lvl="1"/>
            <a:r>
              <a:rPr lang="nb-NO" dirty="0"/>
              <a:t>Deus </a:t>
            </a:r>
            <a:r>
              <a:rPr lang="nb-NO" dirty="0" err="1"/>
              <a:t>absconditus</a:t>
            </a:r>
            <a:endParaRPr lang="nb-NO" dirty="0"/>
          </a:p>
          <a:p>
            <a:pPr lvl="0"/>
            <a:r>
              <a:rPr lang="nb-NO" dirty="0"/>
              <a:t>Forholder oss ti</a:t>
            </a:r>
            <a:r>
              <a:rPr lang="nb-NO" baseline="0" dirty="0"/>
              <a:t>l Gud gjennom hans nådige nærvær</a:t>
            </a:r>
          </a:p>
          <a:p>
            <a:pPr lvl="1"/>
            <a:r>
              <a:rPr lang="nb-NO" baseline="0" dirty="0"/>
              <a:t>Nattverdteologi som skapelseslære</a:t>
            </a:r>
          </a:p>
          <a:p>
            <a:pPr lvl="0"/>
            <a:r>
              <a:rPr lang="nb-NO" baseline="0" dirty="0"/>
              <a:t>Som gir oss del i hans egenskaper</a:t>
            </a:r>
          </a:p>
          <a:p>
            <a:pPr lvl="1"/>
            <a:r>
              <a:rPr lang="nb-NO" dirty="0"/>
              <a:t>Det skapende</a:t>
            </a:r>
            <a:r>
              <a:rPr lang="nb-NO" baseline="0" dirty="0"/>
              <a:t> ordet</a:t>
            </a:r>
          </a:p>
        </p:txBody>
      </p:sp>
    </p:spTree>
    <p:extLst>
      <p:ext uri="{BB962C8B-B14F-4D97-AF65-F5344CB8AC3E}">
        <p14:creationId xmlns:p14="http://schemas.microsoft.com/office/powerpoint/2010/main" val="164762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CE5C5C-E7C1-4225-BFD5-947DB759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Den lille protesten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23888C-01F9-4C62-9FCB-12E7B095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Den nye,</a:t>
            </a:r>
            <a:r>
              <a:rPr lang="nb-NO" baseline="0" dirty="0"/>
              <a:t> erfaringsorienterte vitenskapen</a:t>
            </a:r>
          </a:p>
          <a:p>
            <a:pPr lvl="0"/>
            <a:r>
              <a:rPr lang="nb-NO" baseline="0" dirty="0"/>
              <a:t>Guds og verdens uforståelighet begrunner behovet for empiri</a:t>
            </a:r>
          </a:p>
          <a:p>
            <a:pPr lvl="1"/>
            <a:r>
              <a:rPr lang="nb-NO" dirty="0"/>
              <a:t>Nikolas Cusanus (1401-1464)</a:t>
            </a:r>
          </a:p>
          <a:p>
            <a:pPr lvl="0"/>
            <a:r>
              <a:rPr lang="nb-NO" dirty="0"/>
              <a:t>Avdekkes</a:t>
            </a:r>
            <a:r>
              <a:rPr lang="nb-NO" baseline="0" dirty="0"/>
              <a:t> at verden er matematisk </a:t>
            </a:r>
            <a:r>
              <a:rPr lang="nb-NO" baseline="0" dirty="0" err="1"/>
              <a:t>strukturerbar</a:t>
            </a:r>
            <a:endParaRPr lang="nb-NO" baseline="0" dirty="0"/>
          </a:p>
          <a:p>
            <a:pPr lvl="1"/>
            <a:r>
              <a:rPr lang="nb-NO" dirty="0" err="1"/>
              <a:t>Keplers</a:t>
            </a:r>
            <a:r>
              <a:rPr lang="nb-NO" dirty="0"/>
              <a:t>, Galileos og Newtons ligninger</a:t>
            </a:r>
          </a:p>
          <a:p>
            <a:pPr lvl="0"/>
            <a:r>
              <a:rPr lang="nb-NO" dirty="0"/>
              <a:t>Kanskje </a:t>
            </a:r>
            <a:r>
              <a:rPr lang="nb-NO" i="1" dirty="0"/>
              <a:t>via </a:t>
            </a:r>
            <a:r>
              <a:rPr lang="nb-NO" i="1" dirty="0" err="1"/>
              <a:t>moderna</a:t>
            </a:r>
            <a:r>
              <a:rPr lang="nb-NO" i="1" dirty="0"/>
              <a:t> </a:t>
            </a:r>
            <a:r>
              <a:rPr lang="nb-NO" dirty="0"/>
              <a:t>har noe for seg likevel?</a:t>
            </a:r>
          </a:p>
          <a:p>
            <a:pPr lvl="1"/>
            <a:r>
              <a:rPr lang="nb-NO" dirty="0"/>
              <a:t>Den moderne preferanse for fakta</a:t>
            </a:r>
          </a:p>
        </p:txBody>
      </p:sp>
    </p:spTree>
    <p:extLst>
      <p:ext uri="{BB962C8B-B14F-4D97-AF65-F5344CB8AC3E}">
        <p14:creationId xmlns:p14="http://schemas.microsoft.com/office/powerpoint/2010/main" val="429187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338F2B-7CB8-4B67-9BA7-846620B82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Opplysningstiden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2CBC57-6A5C-4345-A976-8316BA530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nb-NO" i="1" dirty="0"/>
              <a:t>Via</a:t>
            </a:r>
            <a:r>
              <a:rPr lang="nb-NO" i="1" baseline="0" dirty="0"/>
              <a:t> </a:t>
            </a:r>
            <a:r>
              <a:rPr lang="nb-NO" i="1" baseline="0" dirty="0" err="1"/>
              <a:t>moderna</a:t>
            </a:r>
            <a:r>
              <a:rPr lang="nb-NO" baseline="0" dirty="0"/>
              <a:t>-premissene vinner allmenn oppslutning i Vesten</a:t>
            </a:r>
          </a:p>
          <a:p>
            <a:pPr lvl="1"/>
            <a:r>
              <a:rPr lang="nb-NO" baseline="0" dirty="0"/>
              <a:t>Betydningen av empiri</a:t>
            </a:r>
          </a:p>
          <a:p>
            <a:pPr lvl="1"/>
            <a:r>
              <a:rPr lang="nb-NO" baseline="0" dirty="0"/>
              <a:t>Tolket på rasjonelle premisser</a:t>
            </a:r>
          </a:p>
          <a:p>
            <a:pPr lvl="0"/>
            <a:r>
              <a:rPr lang="nb-NO" baseline="0" dirty="0"/>
              <a:t>En virkelighetsforståelse basert på fakta og matematisk analyse</a:t>
            </a:r>
          </a:p>
          <a:p>
            <a:pPr lvl="1"/>
            <a:r>
              <a:rPr lang="nb-NO" baseline="0" dirty="0"/>
              <a:t>Guddommelig nærvær et subjektivt-poetisk tillegg</a:t>
            </a:r>
          </a:p>
          <a:p>
            <a:pPr lvl="1"/>
            <a:r>
              <a:rPr lang="nb-NO" baseline="0" dirty="0"/>
              <a:t>Eller God in the gaps-tenkning</a:t>
            </a:r>
          </a:p>
          <a:p>
            <a:pPr lvl="0"/>
            <a:r>
              <a:rPr lang="nb-NO" dirty="0"/>
              <a:t>Kildebasert historieforskning</a:t>
            </a:r>
          </a:p>
          <a:p>
            <a:pPr lvl="1"/>
            <a:r>
              <a:rPr lang="nb-NO" dirty="0"/>
              <a:t>Avdekker fakta</a:t>
            </a:r>
          </a:p>
          <a:p>
            <a:pPr lvl="1"/>
            <a:r>
              <a:rPr lang="nb-NO" dirty="0"/>
              <a:t>Som appliseres på en måte som er privat og tilfeldig</a:t>
            </a:r>
          </a:p>
        </p:txBody>
      </p:sp>
    </p:spTree>
    <p:extLst>
      <p:ext uri="{BB962C8B-B14F-4D97-AF65-F5344CB8AC3E}">
        <p14:creationId xmlns:p14="http://schemas.microsoft.com/office/powerpoint/2010/main" val="208260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D86142-2538-433D-9E8F-46F05C3C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Teologisk arbeid på endrede premisser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BD0DE7-D004-4574-8922-4A44F32F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Pietismen og</a:t>
            </a:r>
            <a:r>
              <a:rPr lang="nb-NO" baseline="0" dirty="0"/>
              <a:t> vekkelsene</a:t>
            </a:r>
            <a:endParaRPr lang="nb-NO" dirty="0"/>
          </a:p>
          <a:p>
            <a:r>
              <a:rPr lang="nb-NO" dirty="0"/>
              <a:t>Schleiermacher og den liberale teologi</a:t>
            </a:r>
          </a:p>
          <a:p>
            <a:pPr lvl="1"/>
            <a:r>
              <a:rPr lang="nb-NO" dirty="0"/>
              <a:t>Objektive fakta og privatisert fortolkning</a:t>
            </a:r>
          </a:p>
          <a:p>
            <a:r>
              <a:rPr lang="nb-NO" dirty="0"/>
              <a:t>Tilbake til fast grunn</a:t>
            </a:r>
          </a:p>
          <a:p>
            <a:pPr lvl="1"/>
            <a:r>
              <a:rPr lang="nb-NO" dirty="0"/>
              <a:t>Ufeilbarlighetslære i romersk-katolsk og protestantisk utforming</a:t>
            </a:r>
          </a:p>
        </p:txBody>
      </p:sp>
    </p:spTree>
    <p:extLst>
      <p:ext uri="{BB962C8B-B14F-4D97-AF65-F5344CB8AC3E}">
        <p14:creationId xmlns:p14="http://schemas.microsoft.com/office/powerpoint/2010/main" val="155168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4AE37A-D03D-44CE-9B2E-538E747C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Ateismen</a:t>
            </a:r>
            <a:r>
              <a:rPr lang="nb-NO" baseline="0" dirty="0"/>
              <a:t> som konsekvens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AD6606-49A6-458F-B6B7-3A060AD02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Feuerbach</a:t>
            </a:r>
            <a:endParaRPr lang="nb-NO" dirty="0"/>
          </a:p>
          <a:p>
            <a:pPr lvl="1"/>
            <a:r>
              <a:rPr lang="nb-NO" dirty="0"/>
              <a:t>Gudstro er menneskers</a:t>
            </a:r>
            <a:r>
              <a:rPr lang="nb-NO" baseline="0" dirty="0"/>
              <a:t> ønsketenkning</a:t>
            </a:r>
          </a:p>
          <a:p>
            <a:pPr lvl="0"/>
            <a:r>
              <a:rPr lang="nb-NO" dirty="0"/>
              <a:t>Comte</a:t>
            </a:r>
          </a:p>
          <a:p>
            <a:pPr lvl="1"/>
            <a:r>
              <a:rPr lang="nb-NO" dirty="0"/>
              <a:t>Gudstro vil dø ut (sekulariseringsparadigmet)</a:t>
            </a:r>
          </a:p>
          <a:p>
            <a:pPr lvl="0"/>
            <a:r>
              <a:rPr lang="nb-NO" dirty="0"/>
              <a:t>Marx</a:t>
            </a:r>
          </a:p>
          <a:p>
            <a:pPr lvl="1"/>
            <a:r>
              <a:rPr lang="nb-NO" dirty="0"/>
              <a:t>Gudstro</a:t>
            </a:r>
            <a:r>
              <a:rPr lang="nb-NO" baseline="0" dirty="0"/>
              <a:t> middel til undertrykking</a:t>
            </a:r>
          </a:p>
          <a:p>
            <a:pPr lvl="0"/>
            <a:r>
              <a:rPr lang="nb-NO" dirty="0"/>
              <a:t>Nietzsche</a:t>
            </a:r>
          </a:p>
          <a:p>
            <a:pPr lvl="1"/>
            <a:r>
              <a:rPr lang="nb-NO" dirty="0"/>
              <a:t>Faller gudstroen bort, er alt endret</a:t>
            </a:r>
          </a:p>
          <a:p>
            <a:pPr lvl="1"/>
            <a:r>
              <a:rPr lang="nb-NO" dirty="0"/>
              <a:t>Protesten</a:t>
            </a:r>
            <a:r>
              <a:rPr lang="nb-NO" baseline="0" dirty="0"/>
              <a:t> mot nestekjærligheten</a:t>
            </a:r>
          </a:p>
        </p:txBody>
      </p:sp>
    </p:spTree>
    <p:extLst>
      <p:ext uri="{BB962C8B-B14F-4D97-AF65-F5344CB8AC3E}">
        <p14:creationId xmlns:p14="http://schemas.microsoft.com/office/powerpoint/2010/main" val="1280623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1DB461-EDA5-41E2-82A8-9D204224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Teologisk modernitetskritikk 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2D4A3F-C484-4848-BAEC-81731A5D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nb-NO" dirty="0"/>
              <a:t>Søren Kierkegaard</a:t>
            </a:r>
          </a:p>
          <a:p>
            <a:pPr lvl="0"/>
            <a:r>
              <a:rPr lang="nb-NO" dirty="0"/>
              <a:t>Avsluttende uvitenskapelig etterskrift (1846)</a:t>
            </a:r>
          </a:p>
          <a:p>
            <a:pPr lvl="1"/>
            <a:r>
              <a:rPr lang="nb-NO" dirty="0"/>
              <a:t>Avvisning av den</a:t>
            </a:r>
            <a:r>
              <a:rPr lang="nb-NO" baseline="0" dirty="0"/>
              <a:t> faktabaserte virkelighetsforståelsen</a:t>
            </a:r>
          </a:p>
          <a:p>
            <a:pPr lvl="1"/>
            <a:r>
              <a:rPr lang="nb-NO" baseline="0" dirty="0"/>
              <a:t>Sannsynlighet ikke en adekvat kategori for møtet med Gud</a:t>
            </a:r>
          </a:p>
          <a:p>
            <a:pPr lvl="0"/>
            <a:r>
              <a:rPr lang="nb-NO" dirty="0"/>
              <a:t>Subjektiviteten</a:t>
            </a:r>
            <a:r>
              <a:rPr lang="nb-NO" baseline="0" dirty="0"/>
              <a:t> er sannheten</a:t>
            </a:r>
          </a:p>
          <a:p>
            <a:pPr lvl="1"/>
            <a:r>
              <a:rPr lang="nb-NO" dirty="0"/>
              <a:t>I et møte med Gud må en involvere</a:t>
            </a:r>
            <a:r>
              <a:rPr lang="nb-NO" baseline="0" dirty="0"/>
              <a:t> seg totalt</a:t>
            </a:r>
          </a:p>
          <a:p>
            <a:pPr lvl="1"/>
            <a:r>
              <a:rPr lang="nb-NO" baseline="0" dirty="0"/>
              <a:t>Joh 7,17?</a:t>
            </a:r>
          </a:p>
        </p:txBody>
      </p:sp>
    </p:spTree>
    <p:extLst>
      <p:ext uri="{BB962C8B-B14F-4D97-AF65-F5344CB8AC3E}">
        <p14:creationId xmlns:p14="http://schemas.microsoft.com/office/powerpoint/2010/main" val="976419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753E00-F61E-454D-BA4C-57F72BDD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err="1"/>
              <a:t>Feuerbach</a:t>
            </a:r>
            <a:r>
              <a:rPr lang="nb-NO" dirty="0"/>
              <a:t> som akustisk bedrag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01C3E4-E46C-4294-BB2B-E8468D0A3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Høres ut som han angriper kristen tro</a:t>
            </a:r>
          </a:p>
          <a:p>
            <a:pPr lvl="0"/>
            <a:r>
              <a:rPr lang="nb-NO" dirty="0"/>
              <a:t>Men </a:t>
            </a:r>
            <a:r>
              <a:rPr lang="nb-NO" baseline="0" dirty="0"/>
              <a:t>i realiteten bekrefter han den</a:t>
            </a:r>
          </a:p>
          <a:p>
            <a:pPr lvl="0"/>
            <a:r>
              <a:rPr lang="nb-NO" baseline="0" dirty="0"/>
              <a:t>Fordi han viser det uholdbare i den faktabaserte, privatiserte tilnærmingen</a:t>
            </a:r>
          </a:p>
          <a:p>
            <a:pPr lvl="0"/>
            <a:r>
              <a:rPr lang="nb-NO" baseline="0" dirty="0"/>
              <a:t>Poenget er å forstå verden som gudsnærvær og leve i det</a:t>
            </a:r>
          </a:p>
        </p:txBody>
      </p:sp>
    </p:spTree>
    <p:extLst>
      <p:ext uri="{BB962C8B-B14F-4D97-AF65-F5344CB8AC3E}">
        <p14:creationId xmlns:p14="http://schemas.microsoft.com/office/powerpoint/2010/main" val="97513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52E3D3-6966-48D7-A254-F3BB732E9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Teologisk modernitetskritikk II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A751E0-B3DD-4008-96F9-AC6A458F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Karl</a:t>
            </a:r>
            <a:r>
              <a:rPr lang="nb-NO" baseline="0" dirty="0"/>
              <a:t> Barth</a:t>
            </a:r>
          </a:p>
          <a:p>
            <a:pPr lvl="0"/>
            <a:r>
              <a:rPr lang="nb-NO" baseline="0" dirty="0" err="1"/>
              <a:t>Romerbrevskommentaren</a:t>
            </a:r>
            <a:r>
              <a:rPr lang="nb-NO" baseline="0" dirty="0"/>
              <a:t> (1919)</a:t>
            </a:r>
          </a:p>
          <a:p>
            <a:pPr lvl="0"/>
            <a:r>
              <a:rPr lang="nb-NO" dirty="0"/>
              <a:t>Teologi er å utlegge Guds åpenbaring</a:t>
            </a:r>
          </a:p>
          <a:p>
            <a:pPr lvl="0"/>
            <a:r>
              <a:rPr lang="nb-NO" dirty="0"/>
              <a:t>Skal</a:t>
            </a:r>
            <a:r>
              <a:rPr lang="nb-NO" baseline="0" dirty="0"/>
              <a:t> ikke søke allmennkulturell bekreftelse</a:t>
            </a:r>
          </a:p>
          <a:p>
            <a:pPr lvl="0"/>
            <a:r>
              <a:rPr lang="nb-NO" baseline="0" dirty="0"/>
              <a:t>All religiøsitet er falsk</a:t>
            </a:r>
          </a:p>
          <a:p>
            <a:pPr lvl="0"/>
            <a:r>
              <a:rPr lang="nb-NO" baseline="0" dirty="0"/>
              <a:t>Her har </a:t>
            </a:r>
            <a:r>
              <a:rPr lang="nb-NO" baseline="0" dirty="0" err="1"/>
              <a:t>Feuerbach</a:t>
            </a:r>
            <a:r>
              <a:rPr lang="nb-NO" baseline="0" dirty="0"/>
              <a:t> rett</a:t>
            </a:r>
          </a:p>
        </p:txBody>
      </p:sp>
    </p:spTree>
    <p:extLst>
      <p:ext uri="{BB962C8B-B14F-4D97-AF65-F5344CB8AC3E}">
        <p14:creationId xmlns:p14="http://schemas.microsoft.com/office/powerpoint/2010/main" val="2973919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27C7CC-CEB1-4F82-ACCE-6322729C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Konsekvenser 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C2DB785-68D9-47ED-A6DE-A745813C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Tilbake til 1 Mos 1,</a:t>
            </a:r>
            <a:r>
              <a:rPr lang="nb-NO" baseline="0" dirty="0"/>
              <a:t>1 og den absolutte forskjellen</a:t>
            </a:r>
          </a:p>
          <a:p>
            <a:pPr lvl="0"/>
            <a:r>
              <a:rPr lang="nb-NO" baseline="0" dirty="0"/>
              <a:t>Som utgangspunkt for trosliv og teologi</a:t>
            </a:r>
          </a:p>
          <a:p>
            <a:pPr lvl="1"/>
            <a:r>
              <a:rPr lang="nb-NO" baseline="0" dirty="0"/>
              <a:t>En skapelsesforankret spiritualitet</a:t>
            </a:r>
          </a:p>
          <a:p>
            <a:pPr lvl="0"/>
            <a:r>
              <a:rPr lang="nb-NO" baseline="0" dirty="0"/>
              <a:t>Betydningen av erkjennelsesteoretisk ydmykhet</a:t>
            </a:r>
          </a:p>
          <a:p>
            <a:pPr lvl="1"/>
            <a:r>
              <a:rPr lang="nb-NO" dirty="0"/>
              <a:t>Vi kan godt leve med åpne spørsmål</a:t>
            </a:r>
          </a:p>
        </p:txBody>
      </p:sp>
    </p:spTree>
    <p:extLst>
      <p:ext uri="{BB962C8B-B14F-4D97-AF65-F5344CB8AC3E}">
        <p14:creationId xmlns:p14="http://schemas.microsoft.com/office/powerpoint/2010/main" val="2671699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CAF643-DEC9-41CB-896E-6BA5F32D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II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6B3176-7881-4BFD-9B0D-A1322EFDB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Moderniteten en historisk</a:t>
            </a:r>
            <a:r>
              <a:rPr lang="nb-NO" baseline="0" dirty="0"/>
              <a:t> betinget epoke</a:t>
            </a:r>
          </a:p>
          <a:p>
            <a:pPr lvl="1"/>
            <a:r>
              <a:rPr lang="nb-NO" baseline="0" dirty="0"/>
              <a:t>Som vi skal kjenne uten å la oss styre av den</a:t>
            </a:r>
          </a:p>
          <a:p>
            <a:pPr lvl="1"/>
            <a:r>
              <a:rPr lang="nb-NO" baseline="0" dirty="0"/>
              <a:t>Hverken positivt eller negativt</a:t>
            </a:r>
          </a:p>
          <a:p>
            <a:pPr lvl="2"/>
            <a:r>
              <a:rPr lang="nb-NO" baseline="0" dirty="0"/>
              <a:t>Schleiermacher og Barth</a:t>
            </a:r>
          </a:p>
          <a:p>
            <a:pPr lvl="0"/>
            <a:r>
              <a:rPr lang="nb-NO" dirty="0" err="1"/>
              <a:t>Docta</a:t>
            </a:r>
            <a:r>
              <a:rPr lang="nb-NO" baseline="0" dirty="0"/>
              <a:t> </a:t>
            </a:r>
            <a:r>
              <a:rPr lang="nb-NO" baseline="0" dirty="0" err="1"/>
              <a:t>ignorantia</a:t>
            </a:r>
            <a:r>
              <a:rPr lang="nb-NO" baseline="0" dirty="0"/>
              <a:t> som alternativ til jakten på fakta</a:t>
            </a:r>
          </a:p>
          <a:p>
            <a:pPr lvl="0"/>
            <a:r>
              <a:rPr lang="nb-NO" baseline="0" dirty="0"/>
              <a:t>Åpenhet for vitenskapelig erkjennelse uten å la seg styre av dens fortolkninger</a:t>
            </a:r>
            <a:br>
              <a:rPr lang="nb-NO" dirty="0"/>
            </a:br>
            <a:br>
              <a:rPr lang="nb-NO" dirty="0"/>
            </a:br>
            <a:br>
              <a:rPr lang="pt-BR" dirty="0"/>
            </a:b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309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61CE3A-F3C3-4168-A16B-BEC6CE962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Gud som Skaper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763515-0C6E-4282-9F2A-AEEA2C00F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noProof="0" dirty="0"/>
              <a:t>1 Mos 1,1</a:t>
            </a:r>
          </a:p>
          <a:p>
            <a:r>
              <a:rPr lang="nb-NO" noProof="0" dirty="0"/>
              <a:t>Den avgjørende</a:t>
            </a:r>
            <a:r>
              <a:rPr lang="nb-NO" baseline="0" noProof="0" dirty="0"/>
              <a:t> forskjell mellom Gud og alt annet:</a:t>
            </a:r>
          </a:p>
          <a:p>
            <a:r>
              <a:rPr lang="nb-NO" baseline="0" noProof="0" dirty="0"/>
              <a:t>Gud er ikke en del av den skapte verden</a:t>
            </a:r>
          </a:p>
          <a:p>
            <a:r>
              <a:rPr lang="nb-NO" baseline="0" noProof="0" dirty="0"/>
              <a:t>Men det er vi med alle våre erfaringer, tanker og refleksjoner</a:t>
            </a:r>
          </a:p>
          <a:p>
            <a:r>
              <a:rPr lang="nb-NO" baseline="0" noProof="0" dirty="0"/>
              <a:t>Hva betyr det for teologifaget?</a:t>
            </a:r>
          </a:p>
        </p:txBody>
      </p:sp>
    </p:spTree>
    <p:extLst>
      <p:ext uri="{BB962C8B-B14F-4D97-AF65-F5344CB8AC3E}">
        <p14:creationId xmlns:p14="http://schemas.microsoft.com/office/powerpoint/2010/main" val="410263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1D6CCC-3296-4738-AEE2-ADC1438D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Guds annerledeshet i Bibelen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D47867-76F7-4F70-B4F6-A27873B6F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Billedforbudet: 2 Mos 20,4</a:t>
            </a:r>
          </a:p>
          <a:p>
            <a:pPr lvl="1"/>
            <a:r>
              <a:rPr lang="nb-NO" dirty="0"/>
              <a:t>Inkludert forbud mot tankebilder?</a:t>
            </a:r>
          </a:p>
          <a:p>
            <a:r>
              <a:rPr lang="nb-NO" dirty="0"/>
              <a:t>Forbud mot å forveksle</a:t>
            </a:r>
            <a:r>
              <a:rPr lang="nb-NO" baseline="0" dirty="0"/>
              <a:t> Skaper og skaperverk</a:t>
            </a:r>
          </a:p>
          <a:p>
            <a:pPr lvl="1"/>
            <a:r>
              <a:rPr lang="nb-NO" sz="2800" b="0" i="0" dirty="0">
                <a:solidFill>
                  <a:schemeClr val="tx1"/>
                </a:solidFill>
                <a:effectLst/>
                <a:latin typeface="+mn-lt"/>
              </a:rPr>
              <a:t>Jes 45,20; Salme 115,4-8; Rom 1,25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578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D51B9A-B447-42B9-A359-6CC99EC06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Guds uforståelighet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A6D68F-EDB4-42CE-8E59-1B9FC6D1D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Ingen</a:t>
            </a:r>
            <a:r>
              <a:rPr lang="nb-NO" baseline="0" dirty="0"/>
              <a:t> kan se Gud</a:t>
            </a:r>
          </a:p>
          <a:p>
            <a:pPr lvl="1"/>
            <a:r>
              <a:rPr lang="pt-BR" sz="2800" b="0" i="0" dirty="0">
                <a:solidFill>
                  <a:schemeClr val="tx1"/>
                </a:solidFill>
                <a:effectLst/>
                <a:latin typeface="+mn-lt"/>
              </a:rPr>
              <a:t>2 Mos 33,20; Joh 1,18a</a:t>
            </a:r>
            <a:r>
              <a:rPr lang="pt-BR" dirty="0"/>
              <a:t> </a:t>
            </a:r>
          </a:p>
          <a:p>
            <a:pPr lvl="0"/>
            <a:r>
              <a:rPr lang="pt-BR" dirty="0"/>
              <a:t>Ugjennomtrengelig mørke eller lys</a:t>
            </a:r>
          </a:p>
          <a:p>
            <a:pPr lvl="1"/>
            <a:r>
              <a:rPr lang="nb-NO" sz="2800" b="0" i="0" dirty="0">
                <a:solidFill>
                  <a:schemeClr val="tx1"/>
                </a:solidFill>
                <a:effectLst/>
                <a:latin typeface="+mn-lt"/>
              </a:rPr>
              <a:t>Salme 18,2; 97,2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1 Tim 6,16</a:t>
            </a:r>
          </a:p>
          <a:p>
            <a:pPr lvl="0"/>
            <a:r>
              <a:rPr lang="nb-NO" dirty="0"/>
              <a:t>Prinsipielle utsagn</a:t>
            </a:r>
          </a:p>
          <a:p>
            <a:pPr lvl="1"/>
            <a:r>
              <a:rPr lang="nb-NO" sz="2800" b="0" i="0" dirty="0">
                <a:solidFill>
                  <a:schemeClr val="tx1"/>
                </a:solidFill>
                <a:effectLst/>
                <a:latin typeface="+mn-lt"/>
              </a:rPr>
              <a:t>Jes 55,8-9; Job 11,7-9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Rom 11,33</a:t>
            </a:r>
          </a:p>
        </p:txBody>
      </p:sp>
    </p:spTree>
    <p:extLst>
      <p:ext uri="{BB962C8B-B14F-4D97-AF65-F5344CB8AC3E}">
        <p14:creationId xmlns:p14="http://schemas.microsoft.com/office/powerpoint/2010/main" val="2152416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F81FF7-23DF-43F1-BB42-CE4ED2D8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En allment</a:t>
            </a:r>
            <a:r>
              <a:rPr lang="nb-NO" baseline="0" dirty="0"/>
              <a:t> tilgjengelig sannhet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6C59AF-94C7-4E62-8759-3A304E102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Job 12,7-10</a:t>
            </a:r>
          </a:p>
          <a:p>
            <a:pPr lvl="0"/>
            <a:r>
              <a:rPr lang="nb-NO" dirty="0"/>
              <a:t>Rom 1,19-20</a:t>
            </a:r>
          </a:p>
          <a:p>
            <a:pPr lvl="0"/>
            <a:r>
              <a:rPr lang="nb-NO" dirty="0"/>
              <a:t>Som</a:t>
            </a:r>
            <a:r>
              <a:rPr lang="nb-NO" baseline="0" dirty="0"/>
              <a:t> i praksis foreligger i mer eller mindre forvansket form</a:t>
            </a:r>
          </a:p>
        </p:txBody>
      </p:sp>
    </p:spTree>
    <p:extLst>
      <p:ext uri="{BB962C8B-B14F-4D97-AF65-F5344CB8AC3E}">
        <p14:creationId xmlns:p14="http://schemas.microsoft.com/office/powerpoint/2010/main" val="401324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F673DD-C917-4820-8B01-26CB268D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Kirkefedrenes tilnærming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55AA8D-D498-4D63-8BE3-D0EE0D169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Dialogen med nyplatonismen</a:t>
            </a:r>
          </a:p>
          <a:p>
            <a:pPr lvl="1"/>
            <a:r>
              <a:rPr lang="nb-NO" dirty="0"/>
              <a:t>Sollignelsen</a:t>
            </a:r>
            <a:r>
              <a:rPr lang="nb-NO" baseline="0" dirty="0"/>
              <a:t> i </a:t>
            </a:r>
            <a:r>
              <a:rPr lang="nb-NO" i="1" baseline="0" dirty="0"/>
              <a:t>Republikken</a:t>
            </a:r>
            <a:r>
              <a:rPr lang="nb-NO" i="0" baseline="0" dirty="0"/>
              <a:t> og dens bibelske paralleller</a:t>
            </a:r>
          </a:p>
          <a:p>
            <a:pPr lvl="1"/>
            <a:r>
              <a:rPr lang="nb-NO" i="1" baseline="0" dirty="0"/>
              <a:t>Parmenides</a:t>
            </a:r>
            <a:r>
              <a:rPr lang="nb-NO" i="0" baseline="0" dirty="0"/>
              <a:t>: Enhet som udefinerbar og absolutt nødvendig</a:t>
            </a:r>
          </a:p>
          <a:p>
            <a:pPr lvl="1"/>
            <a:r>
              <a:rPr lang="nb-NO" i="0" baseline="0" dirty="0"/>
              <a:t>Anvendes av Plotin og Prokolos på Den Ene.</a:t>
            </a:r>
          </a:p>
          <a:p>
            <a:pPr lvl="0"/>
            <a:r>
              <a:rPr lang="nb-NO" i="0" baseline="0" dirty="0"/>
              <a:t>Brukes av Filon og kirkefedrene som apologetisk tilknytning</a:t>
            </a:r>
          </a:p>
          <a:p>
            <a:pPr lvl="0"/>
            <a:r>
              <a:rPr lang="nb-NO" i="0" baseline="0" dirty="0"/>
              <a:t>Etter Paulus’ eksempel: Apg 17</a:t>
            </a:r>
          </a:p>
        </p:txBody>
      </p:sp>
    </p:spTree>
    <p:extLst>
      <p:ext uri="{BB962C8B-B14F-4D97-AF65-F5344CB8AC3E}">
        <p14:creationId xmlns:p14="http://schemas.microsoft.com/office/powerpoint/2010/main" val="410130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8F5CEA-45C8-4407-AB0F-B5F6CB95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Erkjennelsesteoretiske</a:t>
            </a:r>
            <a:r>
              <a:rPr lang="nb-NO" baseline="0" dirty="0"/>
              <a:t> konsekvenser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4AC9CE-6BC8-4320-BC2B-1123FD1EA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Docta</a:t>
            </a:r>
            <a:r>
              <a:rPr lang="nb-NO" dirty="0"/>
              <a:t> </a:t>
            </a:r>
            <a:r>
              <a:rPr lang="nb-NO" dirty="0" err="1"/>
              <a:t>ignorantia</a:t>
            </a:r>
            <a:endParaRPr lang="nb-NO" dirty="0"/>
          </a:p>
          <a:p>
            <a:pPr lvl="1"/>
            <a:r>
              <a:rPr lang="nb-NO" dirty="0"/>
              <a:t>Informert uvitenhet</a:t>
            </a:r>
          </a:p>
          <a:p>
            <a:pPr lvl="0"/>
            <a:r>
              <a:rPr lang="nb-NO" dirty="0"/>
              <a:t>Adekvat</a:t>
            </a:r>
            <a:r>
              <a:rPr lang="nb-NO" baseline="0" dirty="0"/>
              <a:t> erkjennelse betinget av at vi erkjenner dens begrensning</a:t>
            </a:r>
            <a:endParaRPr lang="nb-NO" dirty="0"/>
          </a:p>
          <a:p>
            <a:pPr lvl="1"/>
            <a:r>
              <a:rPr lang="nb-NO" dirty="0"/>
              <a:t>Gjelder også det skapte</a:t>
            </a:r>
          </a:p>
          <a:p>
            <a:pPr lvl="0"/>
            <a:r>
              <a:rPr lang="nb-NO" dirty="0"/>
              <a:t>1 Kor 13,9</a:t>
            </a:r>
          </a:p>
          <a:p>
            <a:pPr lvl="0"/>
            <a:r>
              <a:rPr lang="nb-NO" dirty="0"/>
              <a:t>1 Kor 8,2</a:t>
            </a:r>
          </a:p>
          <a:p>
            <a:pPr lvl="0"/>
            <a:r>
              <a:rPr lang="nb-NO" dirty="0"/>
              <a:t>Prioritering av mediterende undring</a:t>
            </a:r>
          </a:p>
        </p:txBody>
      </p:sp>
    </p:spTree>
    <p:extLst>
      <p:ext uri="{BB962C8B-B14F-4D97-AF65-F5344CB8AC3E}">
        <p14:creationId xmlns:p14="http://schemas.microsoft.com/office/powerpoint/2010/main" val="8702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F2D90D-A5AD-4A4B-B42F-86A025F59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Jakten på presisjon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5D5524-5875-4D51-91B8-FBFBE27ED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William Ockham (1285-1347)</a:t>
            </a:r>
            <a:r>
              <a:rPr lang="nb-NO" baseline="0" dirty="0"/>
              <a:t> og </a:t>
            </a:r>
            <a:r>
              <a:rPr lang="nb-NO" i="1" baseline="0" dirty="0"/>
              <a:t>via </a:t>
            </a:r>
            <a:r>
              <a:rPr lang="nb-NO" i="1" baseline="0" dirty="0" err="1"/>
              <a:t>moderna</a:t>
            </a:r>
            <a:endParaRPr lang="nb-NO" i="1" baseline="0" dirty="0"/>
          </a:p>
          <a:p>
            <a:pPr lvl="1"/>
            <a:r>
              <a:rPr lang="nb-NO" dirty="0"/>
              <a:t>Alle fenomener</a:t>
            </a:r>
            <a:r>
              <a:rPr lang="nb-NO" baseline="0" dirty="0"/>
              <a:t> skal defineres så presist som mulig</a:t>
            </a:r>
          </a:p>
          <a:p>
            <a:pPr lvl="1"/>
            <a:r>
              <a:rPr lang="nb-NO" baseline="0" dirty="0"/>
              <a:t>Menneskets forstand orienteringspunkt for virkelighetsforståelsen</a:t>
            </a:r>
          </a:p>
          <a:p>
            <a:pPr lvl="2"/>
            <a:r>
              <a:rPr lang="nb-NO" dirty="0"/>
              <a:t>Virkelighet = </a:t>
            </a:r>
            <a:r>
              <a:rPr lang="nb-NO" dirty="0" err="1"/>
              <a:t>tenkbarhet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959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23E2C4-F68B-4EEF-8496-7864E772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Konsekvenser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4E1CE5-4C4B-4B33-9909-41280C442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Skapelsesforståelsen</a:t>
            </a:r>
          </a:p>
          <a:p>
            <a:pPr lvl="1"/>
            <a:r>
              <a:rPr lang="nb-NO" dirty="0"/>
              <a:t>Fra utgangspunkt til mulig konklusjon</a:t>
            </a:r>
          </a:p>
          <a:p>
            <a:pPr lvl="0"/>
            <a:r>
              <a:rPr lang="nb-NO" dirty="0"/>
              <a:t>Gudsforståelsen</a:t>
            </a:r>
          </a:p>
          <a:p>
            <a:pPr lvl="1"/>
            <a:r>
              <a:rPr lang="nb-NO" dirty="0"/>
              <a:t>Guds egenart ivaretas</a:t>
            </a:r>
            <a:r>
              <a:rPr lang="nb-NO" baseline="0" dirty="0"/>
              <a:t> som ulike svar på felles spørsmål</a:t>
            </a:r>
          </a:p>
          <a:p>
            <a:pPr lvl="1"/>
            <a:r>
              <a:rPr lang="nb-NO" baseline="0" dirty="0"/>
              <a:t>Gud har mer av det vi har litt av</a:t>
            </a:r>
          </a:p>
          <a:p>
            <a:pPr lvl="0"/>
            <a:r>
              <a:rPr lang="nb-NO" dirty="0"/>
              <a:t>Det store problemet: Guds frihet</a:t>
            </a:r>
          </a:p>
          <a:p>
            <a:pPr lvl="1"/>
            <a:r>
              <a:rPr lang="nb-NO" dirty="0"/>
              <a:t>Guds absolutte makt framtrer som vilkårlighet</a:t>
            </a:r>
          </a:p>
          <a:p>
            <a:pPr lvl="1"/>
            <a:r>
              <a:rPr lang="nb-NO" dirty="0"/>
              <a:t>Tillitsrelasjonen</a:t>
            </a:r>
            <a:r>
              <a:rPr lang="nb-NO" baseline="0" dirty="0"/>
              <a:t> problematiseres</a:t>
            </a:r>
          </a:p>
        </p:txBody>
      </p:sp>
    </p:spTree>
    <p:extLst>
      <p:ext uri="{BB962C8B-B14F-4D97-AF65-F5344CB8AC3E}">
        <p14:creationId xmlns:p14="http://schemas.microsoft.com/office/powerpoint/2010/main" val="1259393135"/>
      </p:ext>
    </p:extLst>
  </p:cSld>
  <p:clrMapOvr>
    <a:masterClrMapping/>
  </p:clrMapOvr>
</p:sld>
</file>

<file path=ppt/theme/theme1.xml><?xml version="1.0" encoding="utf-8"?>
<a:theme xmlns:a="http://schemas.openxmlformats.org/drawingml/2006/main" name="blåbakgrunnhvitskrift">
  <a:themeElements>
    <a:clrScheme name="blåbakgrunnhvitskrift.pot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åbakgrunnhvitskrift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åbakgrunnhvitskrif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åbakgrunnhvitskrif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åbakgrunnhvitskrif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C:\Programfiler\Microsoft Office\Maler\blåbakgrunnhvitskrift.pot</Template>
  <TotalTime>13846</TotalTime>
  <Words>646</Words>
  <Application>Microsoft Office PowerPoint</Application>
  <PresentationFormat>Skjermfremvisning (4:3)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blåbakgrunnhvitskrift</vt:lpstr>
      <vt:lpstr>Skapelse og skapelseskritikk</vt:lpstr>
      <vt:lpstr>Gud som Skaper</vt:lpstr>
      <vt:lpstr>Guds annerledeshet i Bibelen</vt:lpstr>
      <vt:lpstr>Guds uforståelighet</vt:lpstr>
      <vt:lpstr>En allment tilgjengelig sannhet</vt:lpstr>
      <vt:lpstr>Kirkefedrenes tilnærming</vt:lpstr>
      <vt:lpstr>Erkjennelsesteoretiske konsekvenser</vt:lpstr>
      <vt:lpstr>Jakten på presisjon</vt:lpstr>
      <vt:lpstr>Konsekvenser</vt:lpstr>
      <vt:lpstr>Den store protesten: Den lutherske reformasjon</vt:lpstr>
      <vt:lpstr>Den lille protesten</vt:lpstr>
      <vt:lpstr>Opplysningstiden</vt:lpstr>
      <vt:lpstr>Teologisk arbeid på endrede premisser</vt:lpstr>
      <vt:lpstr>Ateismen som konsekvens</vt:lpstr>
      <vt:lpstr>Teologisk modernitetskritikk I</vt:lpstr>
      <vt:lpstr>Feuerbach som akustisk bedrag</vt:lpstr>
      <vt:lpstr>Teologisk modernitetskritikk II</vt:lpstr>
      <vt:lpstr>Konsekvenser I</vt:lpstr>
      <vt:lpstr>Konsekvenser II</vt:lpstr>
    </vt:vector>
  </TitlesOfParts>
  <Company>Misjonshøgskolen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Philosophicum</dc:title>
  <dc:creator>Knut Alfsvåg</dc:creator>
  <cp:lastModifiedBy>Knut Alfsvåg</cp:lastModifiedBy>
  <cp:revision>171</cp:revision>
  <cp:lastPrinted>2019-09-16T08:37:52Z</cp:lastPrinted>
  <dcterms:created xsi:type="dcterms:W3CDTF">2006-10-06T08:11:26Z</dcterms:created>
  <dcterms:modified xsi:type="dcterms:W3CDTF">2019-10-26T07:54:09Z</dcterms:modified>
</cp:coreProperties>
</file>